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סגנון ערכת נושא 1 - הדגשה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6" d="100"/>
          <a:sy n="66" d="100"/>
        </p:scale>
        <p:origin x="-49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כותרת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16" name="מציין מיקום של תאריך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י"ט/כסלו/תשע"ז</a:t>
            </a:fld>
            <a:endParaRPr lang="he-IL"/>
          </a:p>
        </p:txBody>
      </p:sp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5" name="מציין מיקום של מספר שקופית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י"ט/כסלו/תשע"ז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י"ט/כסלו/תשע"ז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כותרת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7" name="מציין מיקום תוכן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מציין מיקום של תאריך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י"ט/כסלו/תשע"ז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e-IL"/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ציין מיקום טקסט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9" name="מציין מיקום של תאריך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י"ט/כסלו/תשע"ז</a:t>
            </a:fld>
            <a:endParaRPr lang="he-IL"/>
          </a:p>
        </p:txBody>
      </p:sp>
      <p:sp>
        <p:nvSpPr>
          <p:cNvPr id="11" name="מציין מיקום של כותרת תחתונה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כותרת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4" name="מציין מיקום תוכן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1" name="מציין מיקום של תאריך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י"ט/כסלו/תשע"ז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מציין מיקום של מספר שקופית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כותרת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25" name="מציין מיקום טקסט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8" name="מציין מיקום תוכן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י"ט/כסלו/תשע"ז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כותרת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2" name="מציין מיקום של תאריך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י"ט/כסלו/תשע"ז</a:t>
            </a:fld>
            <a:endParaRPr lang="he-IL"/>
          </a:p>
        </p:txBody>
      </p:sp>
      <p:sp>
        <p:nvSpPr>
          <p:cNvPr id="21" name="מציין מיקום של כותרת תחתונה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י"ט/כסלו/תשע"ז</a:t>
            </a:fld>
            <a:endParaRPr lang="he-IL"/>
          </a:p>
        </p:txBody>
      </p:sp>
      <p:sp>
        <p:nvSpPr>
          <p:cNvPr id="24" name="מציין מיקום של כותרת תחתונה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כותרת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4" name="מציין מיקום תוכן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מציין מיקום של תאריך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י"ט/כסלו/תשע"ז</a:t>
            </a:fld>
            <a:endParaRPr lang="he-IL"/>
          </a:p>
        </p:txBody>
      </p:sp>
      <p:sp>
        <p:nvSpPr>
          <p:cNvPr id="29" name="מציין מיקום של כותרת תחתונה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מציין מיקום של תמונה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י"ט/כסלו/תשע"ז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מציין מיקום של מספר שקופית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17" name="כותרת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מציין מיקום טקסט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של תאריך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3B6D0A5-2FBD-4164-8C05-2B4A4B3B3149}" type="datetimeFigureOut">
              <a:rPr lang="he-IL" smtClean="0"/>
              <a:t>י"ט/כסלו/תשע"ז</a:t>
            </a:fld>
            <a:endParaRPr lang="he-IL"/>
          </a:p>
        </p:txBody>
      </p:sp>
      <p:sp>
        <p:nvSpPr>
          <p:cNvPr id="28" name="מציין מיקום של כותרת תחתונה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מציין מיקום של כותרת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ctrTitle"/>
          </p:nvPr>
        </p:nvSpPr>
        <p:spPr>
          <a:xfrm>
            <a:off x="323528" y="3284984"/>
            <a:ext cx="8458200" cy="2088232"/>
          </a:xfrm>
        </p:spPr>
        <p:txBody>
          <a:bodyPr>
            <a:normAutofit/>
          </a:bodyPr>
          <a:lstStyle/>
          <a:p>
            <a:pPr algn="ctr"/>
            <a:r>
              <a:rPr lang="he-IL" sz="4800" b="1" dirty="0" smtClean="0"/>
              <a:t>מתי מתחילים לשאול גשמים?</a:t>
            </a:r>
            <a:r>
              <a:rPr lang="en-US" b="1" dirty="0">
                <a:effectLst/>
              </a:rPr>
              <a:t/>
            </a:r>
            <a:br>
              <a:rPr lang="en-US" b="1" dirty="0">
                <a:effectLst/>
              </a:rPr>
            </a:br>
            <a:endParaRPr lang="he-IL" dirty="0"/>
          </a:p>
        </p:txBody>
      </p:sp>
      <p:sp>
        <p:nvSpPr>
          <p:cNvPr id="5" name="כותרת משנה 4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he-IL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מסכת תענית פרק א משנה </a:t>
            </a:r>
            <a:r>
              <a:rPr lang="he-IL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ג</a:t>
            </a:r>
            <a:endParaRPr lang="he-IL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9786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מלבן מעוגל 57"/>
          <p:cNvSpPr/>
          <p:nvPr/>
        </p:nvSpPr>
        <p:spPr>
          <a:xfrm>
            <a:off x="2987824" y="4077072"/>
            <a:ext cx="5832648" cy="136815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6" name="מלבן מעוגל 55"/>
          <p:cNvSpPr/>
          <p:nvPr/>
        </p:nvSpPr>
        <p:spPr>
          <a:xfrm>
            <a:off x="7524328" y="4077072"/>
            <a:ext cx="1368152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מלבן מעוגל 53"/>
          <p:cNvSpPr/>
          <p:nvPr/>
        </p:nvSpPr>
        <p:spPr>
          <a:xfrm>
            <a:off x="2627784" y="2492896"/>
            <a:ext cx="6264696" cy="151216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מלבן מעוגל 48"/>
          <p:cNvSpPr/>
          <p:nvPr/>
        </p:nvSpPr>
        <p:spPr>
          <a:xfrm>
            <a:off x="2627784" y="404664"/>
            <a:ext cx="6264696" cy="151216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מלבן מעוגל 28"/>
          <p:cNvSpPr/>
          <p:nvPr/>
        </p:nvSpPr>
        <p:spPr>
          <a:xfrm>
            <a:off x="5220072" y="2636912"/>
            <a:ext cx="3600400" cy="57606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מעוגל 11"/>
          <p:cNvSpPr/>
          <p:nvPr/>
        </p:nvSpPr>
        <p:spPr>
          <a:xfrm>
            <a:off x="3419872" y="460703"/>
            <a:ext cx="1584176" cy="57606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TextBox 3"/>
          <p:cNvSpPr txBox="1"/>
          <p:nvPr/>
        </p:nvSpPr>
        <p:spPr>
          <a:xfrm>
            <a:off x="2191648" y="269793"/>
            <a:ext cx="6700832" cy="52629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800" b="1" dirty="0"/>
              <a:t>בִּשְׁלשָׁה </a:t>
            </a:r>
            <a:r>
              <a:rPr lang="he-IL" sz="4800" b="1" dirty="0" err="1"/>
              <a:t>בְּמַרְחֶשְׁוָן</a:t>
            </a:r>
            <a:r>
              <a:rPr lang="he-IL" sz="4800" b="1" dirty="0"/>
              <a:t> </a:t>
            </a:r>
            <a:r>
              <a:rPr lang="he-IL" sz="4800" b="1" dirty="0" err="1"/>
              <a:t>שׁוֹאֲלִין</a:t>
            </a:r>
            <a:r>
              <a:rPr lang="he-IL" sz="4800" b="1" dirty="0"/>
              <a:t> אֶת הַגְּשָׁמִים. </a:t>
            </a:r>
            <a:endParaRPr lang="en-US" sz="4800" b="1" dirty="0"/>
          </a:p>
          <a:p>
            <a:r>
              <a:rPr lang="he-IL" sz="4800" b="1" dirty="0"/>
              <a:t> </a:t>
            </a:r>
            <a:endParaRPr lang="en-US" sz="4800" b="1" dirty="0"/>
          </a:p>
          <a:p>
            <a:r>
              <a:rPr lang="he-IL" sz="4800" b="1" dirty="0"/>
              <a:t>רַבָּן גַּמְלִיאֵל אוֹמֵר: בְּשִׁבְעָה בּוֹ, </a:t>
            </a:r>
            <a:endParaRPr lang="en-US" sz="4800" b="1" dirty="0"/>
          </a:p>
          <a:p>
            <a:r>
              <a:rPr lang="he-IL" sz="4800" b="1" dirty="0"/>
              <a:t>חֲמִשָּׁה עָשָׂר יוֹם אַחַר הֶחָג, </a:t>
            </a:r>
            <a:endParaRPr lang="en-US" sz="4800" b="1" dirty="0"/>
          </a:p>
          <a:p>
            <a:r>
              <a:rPr lang="he-IL" sz="4800" b="1" dirty="0"/>
              <a:t>כְּדֵי שֶׁיַּגִּיעַ אַחֲרוֹן שֶׁבְּיִשְׂרָאֵל לִנְהַר </a:t>
            </a:r>
            <a:r>
              <a:rPr lang="he-IL" sz="4800" b="1" dirty="0" smtClean="0"/>
              <a:t>פְּרָת.</a:t>
            </a:r>
            <a:endParaRPr lang="en-US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764704"/>
            <a:ext cx="1656184" cy="400110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000" dirty="0" smtClean="0"/>
              <a:t>דין</a:t>
            </a:r>
            <a:endParaRPr lang="he-IL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323528" y="260648"/>
            <a:ext cx="1656184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000" dirty="0" smtClean="0"/>
              <a:t>אומר</a:t>
            </a:r>
            <a:endParaRPr lang="he-IL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323528" y="1268760"/>
            <a:ext cx="1656184" cy="400110"/>
          </a:xfrm>
          <a:prstGeom prst="rect">
            <a:avLst/>
          </a:prstGeom>
          <a:solidFill>
            <a:srgbClr val="00B0F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000" dirty="0" smtClean="0"/>
              <a:t>טעם</a:t>
            </a:r>
            <a:endParaRPr lang="he-IL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916832"/>
            <a:ext cx="2232248" cy="2862322"/>
          </a:xfrm>
          <a:prstGeom prst="rect">
            <a:avLst/>
          </a:prstGeom>
          <a:solidFill>
            <a:srgbClr val="FF0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3600" dirty="0" smtClean="0"/>
              <a:t>במשנה שלנו יש מחלוקת. נסמן את האומר במשנה</a:t>
            </a:r>
            <a:endParaRPr lang="he-IL" sz="3600" dirty="0"/>
          </a:p>
        </p:txBody>
      </p:sp>
      <p:sp>
        <p:nvSpPr>
          <p:cNvPr id="38" name="TextBox 37"/>
          <p:cNvSpPr txBox="1"/>
          <p:nvPr/>
        </p:nvSpPr>
        <p:spPr>
          <a:xfrm>
            <a:off x="251520" y="1977802"/>
            <a:ext cx="2232248" cy="3539430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האם המחלוקת קשורה להזכרת גשמים או לשאילת גשמים?</a:t>
            </a:r>
          </a:p>
          <a:p>
            <a:pPr algn="ctr"/>
            <a:r>
              <a:rPr lang="he-IL" sz="2800" dirty="0" smtClean="0"/>
              <a:t>נסמן את המילה שתעזור לנו לדעת</a:t>
            </a:r>
            <a:endParaRPr lang="he-IL" sz="2800" dirty="0"/>
          </a:p>
        </p:txBody>
      </p:sp>
      <p:sp>
        <p:nvSpPr>
          <p:cNvPr id="41" name="TextBox 40"/>
          <p:cNvSpPr txBox="1"/>
          <p:nvPr/>
        </p:nvSpPr>
        <p:spPr>
          <a:xfrm>
            <a:off x="281615" y="1793487"/>
            <a:ext cx="2232248" cy="1815882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לדעת תנא קמא מתחילים לשאול את הגשמים בתאריך..</a:t>
            </a:r>
            <a:endParaRPr lang="he-IL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251520" y="3122965"/>
            <a:ext cx="2232248" cy="1384995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ולדעת רבן גמליאל מתחילים בתאריך..</a:t>
            </a:r>
            <a:endParaRPr lang="he-IL" sz="2800" dirty="0"/>
          </a:p>
        </p:txBody>
      </p:sp>
      <p:sp>
        <p:nvSpPr>
          <p:cNvPr id="55" name="TextBox 54"/>
          <p:cNvSpPr txBox="1"/>
          <p:nvPr/>
        </p:nvSpPr>
        <p:spPr>
          <a:xfrm>
            <a:off x="294464" y="2055097"/>
            <a:ext cx="2232248" cy="2677656"/>
          </a:xfrm>
          <a:prstGeom prst="rect">
            <a:avLst/>
          </a:prstGeom>
          <a:solidFill>
            <a:srgbClr val="00B0F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במשנה שלנו יש מילת טעם, מילה שמלמדת אותנו שכאן מופיע הטעם לאחת הדעות במשנה </a:t>
            </a:r>
            <a:endParaRPr lang="he-IL" sz="2800" dirty="0"/>
          </a:p>
        </p:txBody>
      </p:sp>
      <p:sp>
        <p:nvSpPr>
          <p:cNvPr id="57" name="TextBox 56"/>
          <p:cNvSpPr txBox="1"/>
          <p:nvPr/>
        </p:nvSpPr>
        <p:spPr>
          <a:xfrm>
            <a:off x="323528" y="2207497"/>
            <a:ext cx="2232248" cy="2246769"/>
          </a:xfrm>
          <a:prstGeom prst="rect">
            <a:avLst/>
          </a:prstGeom>
          <a:solidFill>
            <a:srgbClr val="00B0F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לדעת רבן גמליאל ממתינים חמישה עשר יום אחר חג הסוכות כדי ש..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328749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6" grpId="0" animBg="1"/>
      <p:bldP spid="54" grpId="0" animBg="1"/>
      <p:bldP spid="49" grpId="0" animBg="1"/>
      <p:bldP spid="29" grpId="0" animBg="1"/>
      <p:bldP spid="12" grpId="0" animBg="1"/>
      <p:bldP spid="3" grpId="0" animBg="1"/>
      <p:bldP spid="3" grpId="1" animBg="1"/>
      <p:bldP spid="38" grpId="0" animBg="1"/>
      <p:bldP spid="38" grpId="1" animBg="1"/>
      <p:bldP spid="41" grpId="0" animBg="1"/>
      <p:bldP spid="41" grpId="1" animBg="1"/>
      <p:bldP spid="53" grpId="0" animBg="1"/>
      <p:bldP spid="53" grpId="1" animBg="1"/>
      <p:bldP spid="55" grpId="0" animBg="1"/>
      <p:bldP spid="55" grpId="1" animBg="1"/>
      <p:bldP spid="57" grpId="0" animBg="1"/>
      <p:bldP spid="57" grpId="1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טרק">
  <a:themeElements>
    <a:clrScheme name="טרק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טרק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טרק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423</TotalTime>
  <Words>87</Words>
  <Application>Microsoft Office PowerPoint</Application>
  <PresentationFormat>‫הצגה על המסך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טרק</vt:lpstr>
      <vt:lpstr>מתי מתחילים לשאול גשמים? 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קריאת מגילה לא לפי הסדר, בעל פה ובשפות שונות</dc:title>
  <dc:creator>ישראל הערות נוספות</dc:creator>
  <cp:lastModifiedBy>ישראל הערות נוספות</cp:lastModifiedBy>
  <cp:revision>26</cp:revision>
  <dcterms:created xsi:type="dcterms:W3CDTF">2016-05-17T09:54:39Z</dcterms:created>
  <dcterms:modified xsi:type="dcterms:W3CDTF">2016-12-19T20:00:38Z</dcterms:modified>
</cp:coreProperties>
</file>