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3" r:id="rId1"/>
  </p:sldMasterIdLst>
  <p:sldIdLst>
    <p:sldId id="256" r:id="rId2"/>
    <p:sldId id="271" r:id="rId3"/>
    <p:sldId id="272" r:id="rId4"/>
    <p:sldId id="261" r:id="rId5"/>
    <p:sldId id="262" r:id="rId6"/>
    <p:sldId id="273" r:id="rId7"/>
    <p:sldId id="263" r:id="rId8"/>
    <p:sldId id="264" r:id="rId9"/>
    <p:sldId id="258" r:id="rId10"/>
    <p:sldId id="274" r:id="rId11"/>
    <p:sldId id="260" r:id="rId12"/>
    <p:sldId id="275" r:id="rId13"/>
    <p:sldId id="259" r:id="rId14"/>
    <p:sldId id="276" r:id="rId15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50" d="100"/>
          <a:sy n="50" d="100"/>
        </p:scale>
        <p:origin x="-1652" y="-2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שקופית כותרת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1126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/>
              <a:endParaRPr lang="en-US"/>
            </a:p>
          </p:txBody>
        </p:sp>
        <p:sp>
          <p:nvSpPr>
            <p:cNvPr id="1126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/>
              <a:endParaRPr lang="en-US"/>
            </a:p>
          </p:txBody>
        </p:sp>
        <p:sp>
          <p:nvSpPr>
            <p:cNvPr id="1126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/>
              <a:endParaRPr lang="en-US"/>
            </a:p>
          </p:txBody>
        </p:sp>
        <p:sp>
          <p:nvSpPr>
            <p:cNvPr id="1127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/>
              <a:endParaRPr lang="en-US"/>
            </a:p>
          </p:txBody>
        </p:sp>
        <p:sp>
          <p:nvSpPr>
            <p:cNvPr id="1127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/>
              <a:endParaRPr lang="en-US"/>
            </a:p>
          </p:txBody>
        </p:sp>
        <p:sp>
          <p:nvSpPr>
            <p:cNvPr id="1127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/>
              <a:endParaRPr lang="en-US"/>
            </a:p>
          </p:txBody>
        </p:sp>
        <p:sp>
          <p:nvSpPr>
            <p:cNvPr id="1127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/>
              <a:endParaRPr lang="en-US"/>
            </a:p>
          </p:txBody>
        </p:sp>
        <p:sp>
          <p:nvSpPr>
            <p:cNvPr id="1127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/>
              <a:endParaRPr lang="en-US"/>
            </a:p>
          </p:txBody>
        </p:sp>
        <p:sp>
          <p:nvSpPr>
            <p:cNvPr id="1127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/>
              <a:endParaRPr lang="en-US"/>
            </a:p>
          </p:txBody>
        </p:sp>
        <p:sp>
          <p:nvSpPr>
            <p:cNvPr id="1127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/>
              <a:endParaRPr lang="en-US"/>
            </a:p>
          </p:txBody>
        </p:sp>
        <p:sp>
          <p:nvSpPr>
            <p:cNvPr id="1127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/>
              <a:endParaRPr lang="en-US"/>
            </a:p>
          </p:txBody>
        </p:sp>
        <p:sp>
          <p:nvSpPr>
            <p:cNvPr id="1127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/>
              <a:endParaRPr lang="en-US"/>
            </a:p>
          </p:txBody>
        </p:sp>
        <p:sp>
          <p:nvSpPr>
            <p:cNvPr id="1127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/>
              <a:endParaRPr lang="en-US"/>
            </a:p>
          </p:txBody>
        </p:sp>
        <p:sp>
          <p:nvSpPr>
            <p:cNvPr id="1128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/>
              <a:endParaRPr lang="en-US"/>
            </a:p>
          </p:txBody>
        </p:sp>
        <p:sp>
          <p:nvSpPr>
            <p:cNvPr id="1128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rtl="0"/>
              <a:endParaRPr lang="en-US"/>
            </a:p>
          </p:txBody>
        </p:sp>
        <p:sp>
          <p:nvSpPr>
            <p:cNvPr id="1128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rtl="0"/>
              <a:endParaRPr lang="en-US"/>
            </a:p>
          </p:txBody>
        </p:sp>
        <p:sp>
          <p:nvSpPr>
            <p:cNvPr id="1128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/>
              <a:endParaRPr lang="en-US"/>
            </a:p>
          </p:txBody>
        </p:sp>
        <p:sp>
          <p:nvSpPr>
            <p:cNvPr id="1128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/>
              <a:endParaRPr lang="en-US"/>
            </a:p>
          </p:txBody>
        </p:sp>
        <p:sp>
          <p:nvSpPr>
            <p:cNvPr id="1128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/>
              <a:endParaRPr lang="en-US"/>
            </a:p>
          </p:txBody>
        </p:sp>
        <p:sp>
          <p:nvSpPr>
            <p:cNvPr id="1128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/>
              <a:endParaRPr lang="en-US"/>
            </a:p>
          </p:txBody>
        </p:sp>
        <p:sp>
          <p:nvSpPr>
            <p:cNvPr id="1128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/>
              <a:endParaRPr lang="en-US"/>
            </a:p>
          </p:txBody>
        </p:sp>
        <p:sp>
          <p:nvSpPr>
            <p:cNvPr id="1128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/>
              <a:endParaRPr lang="en-US"/>
            </a:p>
          </p:txBody>
        </p:sp>
        <p:sp>
          <p:nvSpPr>
            <p:cNvPr id="1128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/>
              <a:endParaRPr lang="en-US"/>
            </a:p>
          </p:txBody>
        </p:sp>
        <p:sp>
          <p:nvSpPr>
            <p:cNvPr id="1129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/>
              <a:endParaRPr lang="en-US"/>
            </a:p>
          </p:txBody>
        </p:sp>
        <p:sp>
          <p:nvSpPr>
            <p:cNvPr id="1129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/>
              <a:endParaRPr lang="en-US"/>
            </a:p>
          </p:txBody>
        </p:sp>
        <p:sp>
          <p:nvSpPr>
            <p:cNvPr id="1129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/>
              <a:endParaRPr lang="en-US"/>
            </a:p>
          </p:txBody>
        </p:sp>
        <p:sp>
          <p:nvSpPr>
            <p:cNvPr id="1129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/>
              <a:endParaRPr lang="en-US"/>
            </a:p>
          </p:txBody>
        </p:sp>
        <p:sp>
          <p:nvSpPr>
            <p:cNvPr id="1129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/>
              <a:endParaRPr lang="en-US"/>
            </a:p>
          </p:txBody>
        </p:sp>
        <p:sp>
          <p:nvSpPr>
            <p:cNvPr id="1129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/>
              <a:endParaRPr lang="en-US"/>
            </a:p>
          </p:txBody>
        </p:sp>
        <p:sp>
          <p:nvSpPr>
            <p:cNvPr id="1129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/>
              <a:endParaRPr lang="en-US"/>
            </a:p>
          </p:txBody>
        </p:sp>
        <p:sp>
          <p:nvSpPr>
            <p:cNvPr id="1129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/>
              <a:endParaRPr lang="en-US"/>
            </a:p>
          </p:txBody>
        </p:sp>
        <p:sp>
          <p:nvSpPr>
            <p:cNvPr id="1129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/>
              <a:endParaRPr lang="en-US"/>
            </a:p>
          </p:txBody>
        </p:sp>
        <p:sp>
          <p:nvSpPr>
            <p:cNvPr id="1129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0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0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0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0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0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0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0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0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0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0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1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1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1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1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1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1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1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1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1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1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2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2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2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2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2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2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2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2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2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2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3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3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3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3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3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3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3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3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3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3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4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4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4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4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4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4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4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4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4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4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5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5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5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5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5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5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5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5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5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5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6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6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6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6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6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6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6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6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6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6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7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7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7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7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7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7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7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7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7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7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8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8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8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8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8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8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8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8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8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8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9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9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9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9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9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9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9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9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9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39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0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0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0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0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0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0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0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0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0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0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1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1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1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1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1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1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1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1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1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1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2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2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2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2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2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2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2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2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2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2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3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3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3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3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3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3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3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3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3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3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4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4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4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4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4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4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4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4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4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4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5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5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5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5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5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5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5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5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5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5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6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6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6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6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6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6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6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6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6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6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7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7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7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7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7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7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7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7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7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7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8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48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11482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11483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11484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485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486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A4AD44F-1EA7-496A-A2D4-1824CA6140F7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2" grpId="0"/>
      <p:bldP spid="11483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4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99CF29-F81C-4EEE-82E7-367F968EEFA9}" type="slidenum">
              <a:rPr lang="he-IL"/>
              <a:pPr/>
              <a:t>‹#›</a:t>
            </a:fld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15266F-E7EA-45BC-A1C4-90915051C6F8}" type="slidenum">
              <a:rPr lang="he-IL"/>
              <a:pPr/>
              <a:t>‹#›</a:t>
            </a:fld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0B3F4F-9461-47DC-B518-FA55BD1EB7B2}" type="slidenum">
              <a:rPr lang="he-IL"/>
              <a:pPr/>
              <a:t>‹#›</a:t>
            </a:fld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3A7F57-35C3-433B-B6FD-6DC9302549E1}" type="slidenum">
              <a:rPr lang="he-IL"/>
              <a:pPr/>
              <a:t>‹#›</a:t>
            </a:fld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00EB21-471F-4920-8C1C-E82B15AA2A8C}" type="slidenum">
              <a:rPr lang="he-IL"/>
              <a:pPr/>
              <a:t>‹#›</a:t>
            </a:fld>
            <a:endParaRPr lang="en-US"/>
          </a:p>
        </p:txBody>
      </p:sp>
      <p:sp>
        <p:nvSpPr>
          <p:cNvPr id="6" name="מציין מיקום של תאריך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DB32C2-EF98-4A87-81CA-BE8945322A83}" type="slidenum">
              <a:rPr lang="he-IL"/>
              <a:pPr/>
              <a:t>‹#›</a:t>
            </a:fld>
            <a:endParaRPr lang="en-US"/>
          </a:p>
        </p:txBody>
      </p:sp>
      <p:sp>
        <p:nvSpPr>
          <p:cNvPr id="8" name="מציין מיקום של תאריך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מציין מיקום של כותרת תחתונה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BAE7D6-83FA-47C4-9066-C971BCAF93AA}" type="slidenum">
              <a:rPr lang="he-IL"/>
              <a:pPr/>
              <a:t>‹#›</a:t>
            </a:fld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32DB10-B0E7-41D5-B620-A0A413B9274A}" type="slidenum">
              <a:rPr lang="he-IL"/>
              <a:pPr/>
              <a:t>‹#›</a:t>
            </a:fld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942F18-3C1B-4B00-B44B-C56749357354}" type="slidenum">
              <a:rPr lang="he-IL"/>
              <a:pPr/>
              <a:t>‹#›</a:t>
            </a:fld>
            <a:endParaRPr lang="en-US"/>
          </a:p>
        </p:txBody>
      </p:sp>
      <p:sp>
        <p:nvSpPr>
          <p:cNvPr id="6" name="מציין מיקום של תאריך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FB639D-D502-4C6D-B138-043C2DBAAC17}" type="slidenum">
              <a:rPr lang="he-IL"/>
              <a:pPr/>
              <a:t>‹#›</a:t>
            </a:fld>
            <a:endParaRPr lang="en-US"/>
          </a:p>
        </p:txBody>
      </p:sp>
      <p:sp>
        <p:nvSpPr>
          <p:cNvPr id="6" name="מציין מיקום של תאריך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024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024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024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024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024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024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024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025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025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025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025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025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025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025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025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rtl="0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025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rtl="0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025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026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026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026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026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026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026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026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026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026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026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027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027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027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027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027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027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27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27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27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27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28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28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28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28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28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28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28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28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28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28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29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29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29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29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29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29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29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29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29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29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0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0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0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0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0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0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0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0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0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0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1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1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1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1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1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1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1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1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1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1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2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2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2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2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2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2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2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2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2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2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3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3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3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3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3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3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3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3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3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3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4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4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4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4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4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4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4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4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4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4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5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5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5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5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5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5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5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5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5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5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6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6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6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6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6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6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6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6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6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6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7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7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7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7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7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7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7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7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7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7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8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8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8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8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8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8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8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8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8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8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9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9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9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9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9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9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9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9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9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39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0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0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0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0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0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0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0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0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0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0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1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1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1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1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1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1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1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1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1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1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2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2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2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2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2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2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2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2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2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2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3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3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3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3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3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3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3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3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3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3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4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4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4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4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4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4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4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4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4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4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5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5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5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5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5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5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5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045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10458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4FB45B75-EF37-43FD-BA15-6620B02AC7CD}" type="slidenum">
              <a:rPr lang="he-IL"/>
              <a:pPr/>
              <a:t>‹#›</a:t>
            </a:fld>
            <a:endParaRPr lang="en-US"/>
          </a:p>
        </p:txBody>
      </p:sp>
      <p:sp>
        <p:nvSpPr>
          <p:cNvPr id="10459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0460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0461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462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61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46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46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46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46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4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62" grpId="0"/>
    </p:bldLst>
  </p:timing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412776"/>
            <a:ext cx="7772400" cy="1736725"/>
          </a:xfrm>
        </p:spPr>
        <p:txBody>
          <a:bodyPr/>
          <a:lstStyle/>
          <a:p>
            <a:r>
              <a:rPr lang="he-IL" dirty="0" smtClean="0">
                <a:solidFill>
                  <a:srgbClr val="FF0000"/>
                </a:solidFill>
              </a:rPr>
              <a:t>מסכת סוכה</a:t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>פרק ב, משניות א-ה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משחק </a:t>
            </a:r>
            <a:r>
              <a:rPr lang="he-IL" dirty="0"/>
              <a:t>כיתתי </a:t>
            </a:r>
            <a:r>
              <a:rPr lang="he-IL" dirty="0" smtClean="0"/>
              <a:t>לחזרה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092280" y="5229200"/>
            <a:ext cx="1573997" cy="5040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600513" y="332656"/>
            <a:ext cx="8229600" cy="1143000"/>
          </a:xfrm>
        </p:spPr>
        <p:txBody>
          <a:bodyPr/>
          <a:lstStyle/>
          <a:p>
            <a:pPr algn="r"/>
            <a:r>
              <a:rPr lang="he-IL" sz="3200" dirty="0" smtClean="0">
                <a:cs typeface="Guttman Keren" pitchFamily="2" charset="-79"/>
              </a:rPr>
              <a:t>אבא חזר מאוחר ממשמרת לילה בעבודה  ובסוכה יש רעש רב. האם מותר לאבא לישון מחוץ לסוכה?</a:t>
            </a:r>
            <a:br>
              <a:rPr lang="he-IL" sz="3200" dirty="0" smtClean="0">
                <a:cs typeface="Guttman Keren" pitchFamily="2" charset="-79"/>
              </a:rPr>
            </a:br>
            <a:endParaRPr lang="en-US" sz="3200" dirty="0">
              <a:cs typeface="Guttman Keren" pitchFamily="2" charset="-79"/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07334" y="4005064"/>
            <a:ext cx="8229600" cy="2304256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he-IL" dirty="0">
                <a:cs typeface="Guttman Keren" pitchFamily="2" charset="-79"/>
              </a:rPr>
              <a:t>א. </a:t>
            </a:r>
            <a:r>
              <a:rPr lang="he-IL" dirty="0" smtClean="0">
                <a:cs typeface="Guttman Keren" pitchFamily="2" charset="-79"/>
              </a:rPr>
              <a:t>אסור</a:t>
            </a:r>
            <a:endParaRPr lang="he-IL" dirty="0">
              <a:cs typeface="Guttman Keren" pitchFamily="2" charset="-79"/>
            </a:endParaRPr>
          </a:p>
          <a:p>
            <a:pPr marL="0" indent="0">
              <a:buNone/>
            </a:pPr>
            <a:r>
              <a:rPr lang="he-I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ב. מותר לישון שינה קצרה בלבד</a:t>
            </a:r>
          </a:p>
          <a:p>
            <a:pPr marL="0" indent="0">
              <a:buNone/>
            </a:pPr>
            <a:r>
              <a:rPr lang="he-IL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ג. מותר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65024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6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03201" y="5340672"/>
            <a:ext cx="8873120" cy="125668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he-IL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3200" dirty="0" smtClean="0">
                <a:cs typeface="Guttman Keren" pitchFamily="2" charset="-79"/>
              </a:rPr>
              <a:t>הביטו היטב בשתי הסוכות.</a:t>
            </a:r>
            <a:br>
              <a:rPr lang="he-IL" sz="3200" dirty="0" smtClean="0">
                <a:cs typeface="Guttman Keren" pitchFamily="2" charset="-79"/>
              </a:rPr>
            </a:br>
            <a:r>
              <a:rPr lang="he-IL" sz="3200" dirty="0" smtClean="0">
                <a:cs typeface="Guttman Keren" pitchFamily="2" charset="-79"/>
              </a:rPr>
              <a:t>איזו מהן </a:t>
            </a:r>
            <a:r>
              <a:rPr lang="he-IL" sz="3200" dirty="0" smtClean="0">
                <a:cs typeface="Guttman Keren" pitchFamily="2" charset="-79"/>
              </a:rPr>
              <a:t>כשרה?</a:t>
            </a:r>
            <a:endParaRPr lang="en-US" sz="3200" dirty="0">
              <a:cs typeface="Guttman Keren" pitchFamily="2" charset="-79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42801" y="3212976"/>
            <a:ext cx="8784976" cy="1872208"/>
          </a:xfrm>
        </p:spPr>
        <p:txBody>
          <a:bodyPr/>
          <a:lstStyle/>
          <a:p>
            <a:pPr marL="444500" indent="-444500" algn="just">
              <a:buFont typeface="Wingdings" pitchFamily="2" charset="2"/>
              <a:buNone/>
            </a:pPr>
            <a:r>
              <a:rPr lang="he-IL" sz="2800" dirty="0">
                <a:cs typeface="Guttman Keren" pitchFamily="2" charset="-79"/>
              </a:rPr>
              <a:t>א. </a:t>
            </a:r>
            <a:r>
              <a:rPr lang="he-IL" dirty="0" smtClean="0">
                <a:cs typeface="Guttman Keren" pitchFamily="2" charset="-79"/>
              </a:rPr>
              <a:t>לדעת תנא קמא שתיהן כשרות ולדעת רבי יהודה שתיהן פסולות</a:t>
            </a:r>
            <a:endParaRPr lang="he-IL" dirty="0">
              <a:cs typeface="Guttman Keren" pitchFamily="2" charset="-79"/>
            </a:endParaRPr>
          </a:p>
          <a:p>
            <a:pPr marL="533400" indent="-533400">
              <a:buFont typeface="Wingdings" pitchFamily="2" charset="2"/>
              <a:buNone/>
            </a:pPr>
            <a:r>
              <a:rPr lang="he-IL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ב. </a:t>
            </a:r>
            <a:r>
              <a:rPr lang="he-I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לדעת </a:t>
            </a:r>
            <a:r>
              <a:rPr lang="he-I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תנא קמא הימנית כשרה והשמאלית פסולה ולדעת רבי יהודה שתיהן פסולות</a:t>
            </a:r>
            <a:endParaRPr lang="he-IL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Guttman Keren" pitchFamily="2" charset="-79"/>
            </a:endParaRPr>
          </a:p>
          <a:p>
            <a:pPr marL="444500" indent="-444500" algn="just">
              <a:buFont typeface="Wingdings" pitchFamily="2" charset="2"/>
              <a:buNone/>
            </a:pPr>
            <a:r>
              <a:rPr lang="he-IL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ג. </a:t>
            </a:r>
            <a:r>
              <a:rPr lang="he-IL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לדעת תנא קמא שתיהן כשרות ולדעת </a:t>
            </a:r>
            <a:r>
              <a:rPr lang="he-IL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רבי יהודה הסוכה הימנית פסולה והסוכה </a:t>
            </a:r>
            <a:r>
              <a:rPr lang="he-IL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השמאלית </a:t>
            </a:r>
            <a:r>
              <a:rPr lang="he-IL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כשרה </a:t>
            </a:r>
            <a:endParaRPr lang="en-US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Guttman Keren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57" y="1340768"/>
            <a:ext cx="7236296" cy="1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51520" y="4941168"/>
            <a:ext cx="8208144" cy="158417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5120680" y="836712"/>
            <a:ext cx="3538736" cy="926976"/>
          </a:xfrm>
        </p:spPr>
        <p:txBody>
          <a:bodyPr/>
          <a:lstStyle/>
          <a:p>
            <a:pPr algn="r"/>
            <a:r>
              <a:rPr lang="he-IL" sz="3200" dirty="0" smtClean="0">
                <a:cs typeface="Guttman Keren" pitchFamily="2" charset="-79"/>
              </a:rPr>
              <a:t>כיצד הגיב רבן יוחנן בן זכאי לבקשה שמתוארת באיור?</a:t>
            </a:r>
            <a:endParaRPr lang="en-US" sz="3200" dirty="0">
              <a:cs typeface="Guttman Keren" pitchFamily="2" charset="-79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1520" y="2825888"/>
            <a:ext cx="8229600" cy="2664569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he-IL" dirty="0">
                <a:cs typeface="Guttman Keren" pitchFamily="2" charset="-79"/>
              </a:rPr>
              <a:t>א. </a:t>
            </a:r>
            <a:r>
              <a:rPr lang="he-IL" dirty="0" smtClean="0">
                <a:cs typeface="Guttman Keren" pitchFamily="2" charset="-79"/>
              </a:rPr>
              <a:t>רבן יוחנן בן זכאי לא רצה לטעום את התבשיל כי אסור לאכול כלום מחוץ לסוכה</a:t>
            </a:r>
            <a:endParaRPr lang="he-IL" dirty="0">
              <a:cs typeface="Guttman Keren" pitchFamily="2" charset="-79"/>
            </a:endParaRPr>
          </a:p>
          <a:p>
            <a:pPr marL="0" indent="0">
              <a:buFont typeface="Wingdings" pitchFamily="2" charset="2"/>
              <a:buNone/>
            </a:pPr>
            <a:r>
              <a:rPr lang="he-IL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ב. </a:t>
            </a:r>
            <a:r>
              <a:rPr lang="he-I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רבן יוחנן בן זכאי טעם מן התבשיל – כי אכילת עראי מותרת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/>
            </a:r>
            <a:b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</a:br>
            <a:r>
              <a:rPr lang="he-IL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ג</a:t>
            </a:r>
            <a:r>
              <a:rPr lang="he-IL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. </a:t>
            </a:r>
            <a:r>
              <a:rPr lang="he-IL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רבן יוחנן בן זכאי לא רצה לטעום מן התבשיל כי החמיר על עצמו לא לאכול אפילו אכילת עראי מחוץ לסוכה</a:t>
            </a:r>
            <a:endParaRPr lang="en-US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Guttman Keren" pitchFamily="2" charset="-79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6198"/>
            <a:ext cx="4757564" cy="271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66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308304" y="1556792"/>
            <a:ext cx="1367036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pPr algn="r"/>
            <a:r>
              <a:rPr lang="he-IL" sz="3200" dirty="0" smtClean="0">
                <a:cs typeface="Guttman Keren" pitchFamily="2" charset="-79"/>
              </a:rPr>
              <a:t>ישן תחת המיטה בסוכה</a:t>
            </a:r>
            <a:endParaRPr lang="en-US" sz="3200" dirty="0">
              <a:cs typeface="Guttman Keren" pitchFamily="2" charset="-79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29600" cy="328136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he-IL" dirty="0">
                <a:cs typeface="Guttman Keren" pitchFamily="2" charset="-79"/>
              </a:rPr>
              <a:t>א. </a:t>
            </a:r>
            <a:r>
              <a:rPr lang="he-IL" dirty="0" smtClean="0">
                <a:cs typeface="Guttman Keren" pitchFamily="2" charset="-79"/>
              </a:rPr>
              <a:t>טבי</a:t>
            </a:r>
            <a:endParaRPr lang="he-IL" dirty="0">
              <a:cs typeface="Guttman Keren" pitchFamily="2" charset="-79"/>
            </a:endParaRPr>
          </a:p>
          <a:p>
            <a:pPr marL="0" indent="0">
              <a:buFont typeface="Wingdings" pitchFamily="2" charset="2"/>
              <a:buNone/>
            </a:pPr>
            <a:r>
              <a:rPr lang="he-IL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ב. </a:t>
            </a:r>
            <a:r>
              <a:rPr lang="he-I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רבן גמליאל</a:t>
            </a:r>
            <a:endParaRPr lang="he-IL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Guttman Keren" pitchFamily="2" charset="-79"/>
            </a:endParaRPr>
          </a:p>
          <a:p>
            <a:pPr marL="0" indent="0">
              <a:buFont typeface="Wingdings" pitchFamily="2" charset="2"/>
              <a:buNone/>
            </a:pPr>
            <a:r>
              <a:rPr lang="he-IL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ג. </a:t>
            </a:r>
            <a:r>
              <a:rPr lang="he-IL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רבי צדוק</a:t>
            </a:r>
            <a:endParaRPr lang="en-US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Guttman Keren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2420888"/>
            <a:ext cx="3528392" cy="2246769"/>
          </a:xfrm>
          <a:prstGeom prst="rect">
            <a:avLst/>
          </a:prstGeom>
          <a:solidFill>
            <a:srgbClr val="00B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טבי היה עבדו של רבן גמליאל. הוא ישן תחת המיטה בסוכה כי ידע שעבדים פטורים מהמצווה.</a:t>
            </a:r>
            <a:endParaRPr lang="he-IL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11560" y="2564904"/>
            <a:ext cx="8208144" cy="11521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he-IL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pPr algn="r"/>
            <a:r>
              <a:rPr lang="he-IL" sz="3200" dirty="0" smtClean="0">
                <a:cs typeface="Guttman Keren" pitchFamily="2" charset="-79"/>
              </a:rPr>
              <a:t>מדוע אכל רבי צדוק לחם מחוץ לסוכה?</a:t>
            </a:r>
            <a:endParaRPr lang="en-US" sz="3200" dirty="0">
              <a:cs typeface="Guttman Keren" pitchFamily="2" charset="-79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560" y="1988840"/>
            <a:ext cx="8157914" cy="4533900"/>
          </a:xfrm>
        </p:spPr>
        <p:txBody>
          <a:bodyPr/>
          <a:lstStyle/>
          <a:p>
            <a:pPr marL="355600" indent="-355600">
              <a:buFont typeface="Wingdings" pitchFamily="2" charset="2"/>
              <a:buNone/>
            </a:pPr>
            <a:r>
              <a:rPr lang="he-IL" dirty="0">
                <a:cs typeface="Guttman Keren" pitchFamily="2" charset="-79"/>
              </a:rPr>
              <a:t>א. </a:t>
            </a:r>
            <a:r>
              <a:rPr lang="he-IL" dirty="0" smtClean="0">
                <a:cs typeface="Guttman Keren" pitchFamily="2" charset="-79"/>
              </a:rPr>
              <a:t>לדעת רבי צדוק לא חייבים לאכול בסוכה</a:t>
            </a:r>
            <a:endParaRPr lang="he-IL" dirty="0">
              <a:cs typeface="Guttman Keren" pitchFamily="2" charset="-79"/>
            </a:endParaRPr>
          </a:p>
          <a:p>
            <a:pPr marL="355600" indent="-355600" algn="just">
              <a:buFont typeface="Wingdings" pitchFamily="2" charset="2"/>
              <a:buNone/>
            </a:pPr>
            <a:r>
              <a:rPr lang="he-IL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ב. </a:t>
            </a:r>
            <a:r>
              <a:rPr lang="he-I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רבי צדוק אכל פחות </a:t>
            </a:r>
            <a:r>
              <a:rPr lang="he-I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מכביצה</a:t>
            </a:r>
            <a:r>
              <a:rPr lang="he-I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, ולכן אכילתו הייתה אכילת עראי שמותרת מחוץ לסוכה</a:t>
            </a:r>
            <a:endParaRPr lang="he-IL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Guttman Keren" pitchFamily="2" charset="-79"/>
            </a:endParaRPr>
          </a:p>
          <a:p>
            <a:pPr marL="355600" indent="-355600">
              <a:buFont typeface="Wingdings" pitchFamily="2" charset="2"/>
              <a:buNone/>
            </a:pPr>
            <a:r>
              <a:rPr lang="he-IL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ג. </a:t>
            </a:r>
            <a:r>
              <a:rPr lang="he-IL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מכיוון שרבי צדוק לא נטל ידיים, אסור היה לו להיכנס לסוכה</a:t>
            </a:r>
            <a:endParaRPr lang="en-US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Guttman Keren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4196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188640"/>
            <a:ext cx="7920880" cy="5162128"/>
          </a:xfrm>
        </p:spPr>
        <p:txBody>
          <a:bodyPr/>
          <a:lstStyle/>
          <a:p>
            <a:r>
              <a:rPr lang="he-IL" dirty="0" smtClean="0"/>
              <a:t>כללי המשחק</a:t>
            </a:r>
          </a:p>
          <a:p>
            <a:pPr algn="just"/>
            <a:r>
              <a:rPr lang="he-IL" dirty="0" smtClean="0"/>
              <a:t>א. המורה ירשום בצד הלוח את שמות כל תלמידי הכיתה.</a:t>
            </a:r>
          </a:p>
          <a:p>
            <a:pPr algn="just"/>
            <a:r>
              <a:rPr lang="he-IL" dirty="0" smtClean="0"/>
              <a:t>ב. כל תלמיד יקבל שלושה פתקים: א - שחור, </a:t>
            </a:r>
            <a:r>
              <a:rPr lang="he-IL" dirty="0" smtClean="0">
                <a:solidFill>
                  <a:srgbClr val="FF0000"/>
                </a:solidFill>
              </a:rPr>
              <a:t>ב – אדום</a:t>
            </a:r>
            <a:r>
              <a:rPr lang="he-IL" dirty="0" smtClean="0"/>
              <a:t>, </a:t>
            </a:r>
            <a:r>
              <a:rPr lang="he-IL" dirty="0" smtClean="0">
                <a:solidFill>
                  <a:srgbClr val="00B050"/>
                </a:solidFill>
              </a:rPr>
              <a:t>ג - ירוק</a:t>
            </a:r>
            <a:r>
              <a:rPr lang="he-IL" dirty="0" smtClean="0"/>
              <a:t>.</a:t>
            </a:r>
          </a:p>
          <a:p>
            <a:pPr algn="just"/>
            <a:r>
              <a:rPr lang="he-IL" dirty="0" smtClean="0"/>
              <a:t>ג. על המסך יוצגו שאלות. לכל שאלה שלוש תשובות אפשריות.</a:t>
            </a:r>
          </a:p>
          <a:p>
            <a:pPr algn="just"/>
            <a:r>
              <a:rPr lang="he-IL" dirty="0" smtClean="0"/>
              <a:t>ד. לאחר הצגת כל שאלה, ירים כל תלמיד את פתק ההצבעה שלדעתו מיצג את התשובה הנכונה. חשוב להקפיד שכל התלמידים ירימו באותו הזמן בדיוק את הפתקים.</a:t>
            </a:r>
          </a:p>
        </p:txBody>
      </p:sp>
    </p:spTree>
    <p:extLst>
      <p:ext uri="{BB962C8B-B14F-4D97-AF65-F5344CB8AC3E}">
        <p14:creationId xmlns:p14="http://schemas.microsoft.com/office/powerpoint/2010/main" val="213560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188640"/>
            <a:ext cx="7920880" cy="5162128"/>
          </a:xfrm>
        </p:spPr>
        <p:txBody>
          <a:bodyPr/>
          <a:lstStyle/>
          <a:p>
            <a:r>
              <a:rPr lang="he-IL" dirty="0" smtClean="0"/>
              <a:t>כללי המשחק</a:t>
            </a:r>
            <a:endParaRPr lang="he-IL" dirty="0"/>
          </a:p>
          <a:p>
            <a:pPr algn="just"/>
            <a:r>
              <a:rPr lang="he-IL" dirty="0" smtClean="0"/>
              <a:t>ה. כעת תיצבע על המסך התשובה הנכונה.</a:t>
            </a:r>
          </a:p>
          <a:p>
            <a:pPr algn="just"/>
            <a:r>
              <a:rPr lang="he-IL" dirty="0" smtClean="0"/>
              <a:t>ו. המורה ימחק מהלוח את שמות כל התלמידים שלא ענו נכונה על השאלה.</a:t>
            </a:r>
          </a:p>
          <a:p>
            <a:pPr algn="just"/>
            <a:r>
              <a:rPr lang="he-IL" dirty="0" smtClean="0"/>
              <a:t>ז. מי ששמו עדיין על הלוח – עובר לשאלה הבאה.</a:t>
            </a:r>
          </a:p>
          <a:p>
            <a:pPr algn="just"/>
            <a:r>
              <a:rPr lang="he-IL" dirty="0" smtClean="0"/>
              <a:t>ח. המנצח הוא התלמיד ששמו נשאר אחרון על הלוח.</a:t>
            </a:r>
          </a:p>
          <a:p>
            <a:r>
              <a:rPr lang="he-IL" dirty="0" smtClean="0"/>
              <a:t>בהצלחה!</a:t>
            </a:r>
          </a:p>
        </p:txBody>
      </p:sp>
    </p:spTree>
    <p:extLst>
      <p:ext uri="{BB962C8B-B14F-4D97-AF65-F5344CB8AC3E}">
        <p14:creationId xmlns:p14="http://schemas.microsoft.com/office/powerpoint/2010/main" val="275423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357564" y="3284984"/>
            <a:ext cx="4319712" cy="50419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3200" dirty="0" smtClean="0">
                <a:cs typeface="Guttman Keren" pitchFamily="2" charset="-79"/>
              </a:rPr>
              <a:t>סוכה שלא רואים דרכה את הכוכבים נקראת:</a:t>
            </a:r>
            <a:endParaRPr lang="en-US" sz="3200" dirty="0">
              <a:cs typeface="Guttman Keren" pitchFamily="2" charset="-79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2060575"/>
            <a:ext cx="8229600" cy="45339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he-IL" dirty="0">
                <a:cs typeface="Guttman Keren" pitchFamily="2" charset="-79"/>
              </a:rPr>
              <a:t>א. </a:t>
            </a:r>
            <a:r>
              <a:rPr lang="he-IL" dirty="0" smtClean="0">
                <a:cs typeface="Guttman Keren" pitchFamily="2" charset="-79"/>
              </a:rPr>
              <a:t>צלתה מרובה מחמתה</a:t>
            </a:r>
          </a:p>
          <a:p>
            <a:pPr marL="0" indent="0">
              <a:buFont typeface="Wingdings" pitchFamily="2" charset="2"/>
              <a:buNone/>
            </a:pPr>
            <a:r>
              <a:rPr lang="he-I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ב. מדובללת</a:t>
            </a:r>
          </a:p>
          <a:p>
            <a:pPr marL="0" indent="0">
              <a:buFont typeface="Wingdings" pitchFamily="2" charset="2"/>
              <a:buNone/>
            </a:pPr>
            <a:r>
              <a:rPr lang="he-IL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ג</a:t>
            </a:r>
            <a:r>
              <a:rPr lang="he-IL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. </a:t>
            </a:r>
            <a:r>
              <a:rPr lang="he-IL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מעובה כמין בית</a:t>
            </a:r>
            <a:endParaRPr lang="en-US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Guttman Keren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714180" y="2924944"/>
            <a:ext cx="4032448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3200" dirty="0" smtClean="0">
                <a:cs typeface="Guttman Keren" pitchFamily="2" charset="-79"/>
              </a:rPr>
              <a:t>מה דין סוכה מעובה כמין בית?</a:t>
            </a:r>
            <a:endParaRPr lang="en-US" sz="3200" dirty="0">
              <a:cs typeface="Guttman Keren" pitchFamily="2" charset="-79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2324100"/>
            <a:ext cx="8229600" cy="45339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he-IL" dirty="0">
                <a:cs typeface="Guttman Keren" pitchFamily="2" charset="-79"/>
              </a:rPr>
              <a:t>א. </a:t>
            </a:r>
            <a:r>
              <a:rPr lang="he-IL" dirty="0" smtClean="0">
                <a:cs typeface="Guttman Keren" pitchFamily="2" charset="-79"/>
              </a:rPr>
              <a:t>פסולה</a:t>
            </a:r>
            <a:endParaRPr lang="he-IL" dirty="0">
              <a:cs typeface="Guttman Keren" pitchFamily="2" charset="-79"/>
            </a:endParaRPr>
          </a:p>
          <a:p>
            <a:pPr marL="0" indent="0">
              <a:buFont typeface="Wingdings" pitchFamily="2" charset="2"/>
              <a:buNone/>
            </a:pPr>
            <a:r>
              <a:rPr lang="he-IL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ב. </a:t>
            </a:r>
            <a:r>
              <a:rPr lang="he-I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כשרה</a:t>
            </a:r>
            <a:endParaRPr lang="he-IL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Guttman Keren" pitchFamily="2" charset="-79"/>
            </a:endParaRPr>
          </a:p>
          <a:p>
            <a:pPr marL="0" indent="0">
              <a:buFont typeface="Wingdings" pitchFamily="2" charset="2"/>
              <a:buNone/>
            </a:pPr>
            <a:r>
              <a:rPr lang="he-IL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ג. </a:t>
            </a:r>
            <a:r>
              <a:rPr lang="he-IL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כשרה, אבל מותר להיות בה רק בחול המועד ולא ביום טוב.</a:t>
            </a:r>
            <a:endParaRPr lang="en-US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Guttman Keren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577160" y="4941168"/>
            <a:ext cx="316835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/>
          <a:lstStyle/>
          <a:p>
            <a:pPr algn="r"/>
            <a:r>
              <a:rPr lang="he-IL" sz="3200" dirty="0" smtClean="0">
                <a:cs typeface="Guttman Keren" pitchFamily="2" charset="-79"/>
              </a:rPr>
              <a:t>הביטו בסוכות:</a:t>
            </a:r>
            <a:br>
              <a:rPr lang="he-IL" sz="3200" dirty="0" smtClean="0">
                <a:cs typeface="Guttman Keren" pitchFamily="2" charset="-79"/>
              </a:rPr>
            </a:br>
            <a:r>
              <a:rPr lang="he-IL" sz="3200" dirty="0" smtClean="0">
                <a:cs typeface="Guttman Keren" pitchFamily="2" charset="-79"/>
              </a:rPr>
              <a:t/>
            </a:r>
            <a:br>
              <a:rPr lang="he-IL" sz="3200" dirty="0" smtClean="0">
                <a:cs typeface="Guttman Keren" pitchFamily="2" charset="-79"/>
              </a:rPr>
            </a:br>
            <a:r>
              <a:rPr lang="he-IL" sz="3200" dirty="0" smtClean="0">
                <a:cs typeface="Guttman Keren" pitchFamily="2" charset="-79"/>
              </a:rPr>
              <a:t/>
            </a:r>
            <a:br>
              <a:rPr lang="he-IL" sz="3200" dirty="0" smtClean="0">
                <a:cs typeface="Guttman Keren" pitchFamily="2" charset="-79"/>
              </a:rPr>
            </a:br>
            <a:r>
              <a:rPr lang="he-IL" sz="3200" dirty="0" smtClean="0">
                <a:cs typeface="Guttman Keren" pitchFamily="2" charset="-79"/>
              </a:rPr>
              <a:t/>
            </a:r>
            <a:br>
              <a:rPr lang="he-IL" sz="3200" dirty="0" smtClean="0">
                <a:cs typeface="Guttman Keren" pitchFamily="2" charset="-79"/>
              </a:rPr>
            </a:br>
            <a:r>
              <a:rPr lang="he-IL" sz="3200" dirty="0" smtClean="0">
                <a:cs typeface="Guttman Keren" pitchFamily="2" charset="-79"/>
              </a:rPr>
              <a:t>המשותף לכל </a:t>
            </a:r>
            <a:br>
              <a:rPr lang="he-IL" sz="3200" dirty="0" smtClean="0">
                <a:cs typeface="Guttman Keren" pitchFamily="2" charset="-79"/>
              </a:rPr>
            </a:br>
            <a:r>
              <a:rPr lang="he-IL" sz="3200" dirty="0" smtClean="0">
                <a:cs typeface="Guttman Keren" pitchFamily="2" charset="-79"/>
              </a:rPr>
              <a:t>הסוכות הוא:</a:t>
            </a:r>
            <a:endParaRPr lang="en-US" sz="3200" dirty="0">
              <a:cs typeface="Guttman Keren" pitchFamily="2" charset="-79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8864" y="4365104"/>
            <a:ext cx="8229600" cy="1896988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he-IL" dirty="0">
                <a:cs typeface="Guttman Keren" pitchFamily="2" charset="-79"/>
              </a:rPr>
              <a:t>א. </a:t>
            </a:r>
            <a:r>
              <a:rPr lang="he-IL" dirty="0" smtClean="0">
                <a:cs typeface="Guttman Keren" pitchFamily="2" charset="-79"/>
              </a:rPr>
              <a:t>כולן פסולות</a:t>
            </a:r>
            <a:endParaRPr lang="he-IL" dirty="0">
              <a:cs typeface="Guttman Keren" pitchFamily="2" charset="-79"/>
            </a:endParaRPr>
          </a:p>
          <a:p>
            <a:pPr marL="0" indent="0">
              <a:buFont typeface="Wingdings" pitchFamily="2" charset="2"/>
              <a:buNone/>
            </a:pPr>
            <a:r>
              <a:rPr lang="he-IL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ב. </a:t>
            </a:r>
            <a:r>
              <a:rPr lang="he-I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כולן כשרות</a:t>
            </a:r>
            <a:endParaRPr lang="he-IL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Guttman Keren" pitchFamily="2" charset="-79"/>
            </a:endParaRPr>
          </a:p>
          <a:p>
            <a:pPr marL="0" indent="0">
              <a:buFont typeface="Wingdings" pitchFamily="2" charset="2"/>
              <a:buNone/>
            </a:pPr>
            <a:r>
              <a:rPr lang="he-IL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ג. </a:t>
            </a:r>
            <a:r>
              <a:rPr lang="he-IL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בכולן אסור להשתמש ביום טוב</a:t>
            </a:r>
            <a:endParaRPr lang="en-US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Guttman Keren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43817"/>
            <a:ext cx="6317102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99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5576" y="3429000"/>
            <a:ext cx="7991996" cy="79139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3200" dirty="0" smtClean="0">
                <a:cs typeface="Guttman Keren" pitchFamily="2" charset="-79"/>
              </a:rPr>
              <a:t>המשותף לשתי הסוכות הוא:</a:t>
            </a:r>
            <a:br>
              <a:rPr lang="he-IL" sz="3200" dirty="0" smtClean="0">
                <a:cs typeface="Guttman Keren" pitchFamily="2" charset="-79"/>
              </a:rPr>
            </a:br>
            <a:endParaRPr lang="en-US" sz="3200" dirty="0">
              <a:cs typeface="Guttman Keren" pitchFamily="2" charset="-79"/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2820" y="3573016"/>
            <a:ext cx="8229600" cy="288059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he-IL" dirty="0">
                <a:cs typeface="Guttman Keren" pitchFamily="2" charset="-79"/>
              </a:rPr>
              <a:t>א. </a:t>
            </a:r>
            <a:r>
              <a:rPr lang="he-IL" dirty="0" smtClean="0">
                <a:cs typeface="Guttman Keren" pitchFamily="2" charset="-79"/>
              </a:rPr>
              <a:t>שתיהן כשרות אך אין להשתמש בהן ביום טוב</a:t>
            </a:r>
            <a:endParaRPr lang="he-IL" dirty="0">
              <a:cs typeface="Guttman Keren" pitchFamily="2" charset="-79"/>
            </a:endParaRPr>
          </a:p>
          <a:p>
            <a:pPr marL="0" indent="0">
              <a:buFont typeface="Wingdings" pitchFamily="2" charset="2"/>
              <a:buNone/>
            </a:pPr>
            <a:r>
              <a:rPr lang="he-IL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ב. </a:t>
            </a:r>
            <a:r>
              <a:rPr lang="he-I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שתיהן פסולות</a:t>
            </a:r>
            <a:endParaRPr lang="he-IL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Guttman Keren" pitchFamily="2" charset="-79"/>
            </a:endParaRPr>
          </a:p>
          <a:p>
            <a:pPr marL="0" indent="0">
              <a:buFont typeface="Wingdings" pitchFamily="2" charset="2"/>
              <a:buNone/>
            </a:pPr>
            <a:r>
              <a:rPr lang="he-IL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ג. </a:t>
            </a:r>
            <a:r>
              <a:rPr lang="he-IL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שתיהן כשרות ומותר להשתמש בהן גם ביום טוב.</a:t>
            </a:r>
            <a:endParaRPr lang="en-US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Guttman Keren" pitchFamily="2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892480" cy="176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380312" y="3645024"/>
            <a:ext cx="1473535" cy="67247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3200" dirty="0" smtClean="0">
                <a:cs typeface="Guttman Keren" pitchFamily="2" charset="-79"/>
              </a:rPr>
              <a:t>האם מותר לחיים לאכול לחם?</a:t>
            </a:r>
            <a:br>
              <a:rPr lang="he-IL" sz="3200" dirty="0" smtClean="0">
                <a:cs typeface="Guttman Keren" pitchFamily="2" charset="-79"/>
              </a:rPr>
            </a:br>
            <a:endParaRPr lang="en-US" sz="3200" dirty="0">
              <a:cs typeface="Guttman Keren" pitchFamily="2" charset="-79"/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7724" y="3717032"/>
            <a:ext cx="8229600" cy="1944216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he-IL" dirty="0">
                <a:cs typeface="Guttman Keren" pitchFamily="2" charset="-79"/>
              </a:rPr>
              <a:t>א. </a:t>
            </a:r>
            <a:r>
              <a:rPr lang="he-IL" dirty="0" smtClean="0">
                <a:cs typeface="Guttman Keren" pitchFamily="2" charset="-79"/>
              </a:rPr>
              <a:t>כן</a:t>
            </a:r>
            <a:endParaRPr lang="he-IL" dirty="0" smtClean="0">
              <a:cs typeface="Guttman Keren" pitchFamily="2" charset="-79"/>
            </a:endParaRPr>
          </a:p>
          <a:p>
            <a:pPr marL="0" indent="0">
              <a:buFont typeface="Wingdings" pitchFamily="2" charset="2"/>
              <a:buNone/>
            </a:pPr>
            <a:r>
              <a:rPr lang="he-I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ב. לא</a:t>
            </a:r>
          </a:p>
          <a:p>
            <a:pPr marL="0" indent="0">
              <a:buFont typeface="Wingdings" pitchFamily="2" charset="2"/>
              <a:buNone/>
            </a:pPr>
            <a:r>
              <a:rPr lang="he-IL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ג. מותר לו לאכול מעט </a:t>
            </a:r>
            <a:r>
              <a:rPr lang="he-IL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לחם</a:t>
            </a:r>
            <a:endParaRPr lang="he-IL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cs typeface="Guttman Keren" pitchFamily="2" charset="-79"/>
            </a:endParaRPr>
          </a:p>
          <a:p>
            <a:pPr marL="0" indent="0">
              <a:buFont typeface="Wingdings" pitchFamily="2" charset="2"/>
              <a:buNone/>
            </a:pPr>
            <a:endParaRPr lang="he-IL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Guttman Keren" pitchFamily="2" charset="-79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77771"/>
            <a:ext cx="697865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516216" y="2924944"/>
            <a:ext cx="237537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pPr algn="r"/>
            <a:r>
              <a:rPr lang="he-IL" sz="3200" dirty="0" smtClean="0">
                <a:cs typeface="Guttman Keren" pitchFamily="2" charset="-79"/>
              </a:rPr>
              <a:t>יחד עם חבריו הלך לישון תחת המיטה בסוכה וחכמים לא העירו להם על כך</a:t>
            </a:r>
            <a:endParaRPr lang="en-US" sz="3200" dirty="0">
              <a:cs typeface="Guttman Keren" pitchFamily="2" charset="-79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348880"/>
            <a:ext cx="8229600" cy="2232248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he-IL" dirty="0">
                <a:cs typeface="Guttman Keren" pitchFamily="2" charset="-79"/>
              </a:rPr>
              <a:t>א. </a:t>
            </a:r>
            <a:r>
              <a:rPr lang="he-IL" dirty="0" smtClean="0">
                <a:cs typeface="Guttman Keren" pitchFamily="2" charset="-79"/>
              </a:rPr>
              <a:t>רבן גמליאל</a:t>
            </a:r>
            <a:endParaRPr lang="he-IL" dirty="0">
              <a:cs typeface="Guttman Keren" pitchFamily="2" charset="-79"/>
            </a:endParaRPr>
          </a:p>
          <a:p>
            <a:pPr marL="0" indent="0">
              <a:buFont typeface="Wingdings" pitchFamily="2" charset="2"/>
              <a:buNone/>
            </a:pPr>
            <a:r>
              <a:rPr lang="he-IL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ב. </a:t>
            </a:r>
            <a:r>
              <a:rPr lang="he-I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רבי יהודה</a:t>
            </a:r>
            <a:endParaRPr lang="he-IL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Guttman Keren" pitchFamily="2" charset="-79"/>
            </a:endParaRPr>
          </a:p>
          <a:p>
            <a:pPr marL="0" indent="0">
              <a:buFont typeface="Wingdings" pitchFamily="2" charset="2"/>
              <a:buNone/>
            </a:pPr>
            <a:r>
              <a:rPr lang="he-IL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Keren" pitchFamily="2" charset="-79"/>
              </a:rPr>
              <a:t>ג. רבי שמעון</a:t>
            </a:r>
            <a:endParaRPr lang="en-US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Guttman Keren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theme/theme1.xml><?xml version="1.0" encoding="utf-8"?>
<a:theme xmlns:a="http://schemas.openxmlformats.org/drawingml/2006/main" name="Digital Dots">
  <a:themeElements>
    <a:clrScheme name="Digital Dots 4">
      <a:dk1>
        <a:srgbClr val="000000"/>
      </a:dk1>
      <a:lt1>
        <a:srgbClr val="FDEB9D"/>
      </a:lt1>
      <a:dk2>
        <a:srgbClr val="000000"/>
      </a:dk2>
      <a:lt2>
        <a:srgbClr val="E0CE82"/>
      </a:lt2>
      <a:accent1>
        <a:srgbClr val="EAEAEA"/>
      </a:accent1>
      <a:accent2>
        <a:srgbClr val="C2B476"/>
      </a:accent2>
      <a:accent3>
        <a:srgbClr val="FEF3CC"/>
      </a:accent3>
      <a:accent4>
        <a:srgbClr val="000000"/>
      </a:accent4>
      <a:accent5>
        <a:srgbClr val="F3F3F3"/>
      </a:accent5>
      <a:accent6>
        <a:srgbClr val="B0A36A"/>
      </a:accent6>
      <a:hlink>
        <a:srgbClr val="A47900"/>
      </a:hlink>
      <a:folHlink>
        <a:srgbClr val="8C8900"/>
      </a:folHlink>
    </a:clrScheme>
    <a:fontScheme name="Digital Dot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404</TotalTime>
  <Words>471</Words>
  <Application>Microsoft Office PowerPoint</Application>
  <PresentationFormat>‫הצגה על המסך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5" baseType="lpstr">
      <vt:lpstr>Digital Dots</vt:lpstr>
      <vt:lpstr>מסכת סוכה פרק ב, משניות א-ה משחק כיתתי לחזרה</vt:lpstr>
      <vt:lpstr>מצגת של PowerPoint</vt:lpstr>
      <vt:lpstr>מצגת של PowerPoint</vt:lpstr>
      <vt:lpstr>סוכה שלא רואים דרכה את הכוכבים נקראת:</vt:lpstr>
      <vt:lpstr>מה דין סוכה מעובה כמין בית?</vt:lpstr>
      <vt:lpstr>הביטו בסוכות:    המשותף לכל  הסוכות הוא:</vt:lpstr>
      <vt:lpstr>המשותף לשתי הסוכות הוא: </vt:lpstr>
      <vt:lpstr>האם מותר לחיים לאכול לחם? </vt:lpstr>
      <vt:lpstr>יחד עם חבריו הלך לישון תחת המיטה בסוכה וחכמים לא העירו להם על כך</vt:lpstr>
      <vt:lpstr>אבא חזר מאוחר ממשמרת לילה בעבודה  ובסוכה יש רעש רב. האם מותר לאבא לישון מחוץ לסוכה? </vt:lpstr>
      <vt:lpstr>הביטו היטב בשתי הסוכות. איזו מהן כשרה?</vt:lpstr>
      <vt:lpstr>כיצד הגיב רבן יוחנן בן זכאי לבקשה שמתוארת באיור?</vt:lpstr>
      <vt:lpstr>ישן תחת המיטה בסוכה</vt:lpstr>
      <vt:lpstr>מדוע אכל רבי צדוק לחם מחוץ לסוכה?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פרקים י"ג ,י"ד ט"ז- משחק כיתתי לחזרה.</dc:title>
  <dc:creator>אילנה</dc:creator>
  <cp:lastModifiedBy>ישראל הערות נוספות</cp:lastModifiedBy>
  <cp:revision>32</cp:revision>
  <dcterms:created xsi:type="dcterms:W3CDTF">2011-03-21T19:27:00Z</dcterms:created>
  <dcterms:modified xsi:type="dcterms:W3CDTF">2016-12-15T21:05:29Z</dcterms:modified>
</cp:coreProperties>
</file>