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C50BC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6" d="100"/>
          <a:sy n="106" d="100"/>
        </p:scale>
        <p:origin x="-5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מלבן מעוגל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ד'/אלול/תשע"ו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ד'/אלול/תשע"ו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ד'/אלול/תשע"ו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ד'/אלול/תשע"ו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מלבן מעוגל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ד'/אלול/תשע"ו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לבן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ד'/אלול/תשע"ו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ד'/אלול/תשע"ו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ד'/אלול/תשע"ו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ד'/אלול/תשע"ו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מלבן מעוגל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ד'/אלול/תשע"ו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ד'/אלול/תשע"ו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מלבן מעוגל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B6D0A5-2FBD-4164-8C05-2B4A4B3B3149}" type="datetimeFigureOut">
              <a:rPr lang="he-IL" smtClean="0"/>
              <a:t>ד'/אלול/תשע"ו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מסכת ברכות פרק א משנה </a:t>
            </a:r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</a:t>
            </a:r>
            <a:endParaRPr lang="he-IL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323528" y="3284984"/>
            <a:ext cx="8458200" cy="208823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/>
            </a:r>
            <a:br>
              <a:rPr lang="en-US" sz="4800" b="1" dirty="0"/>
            </a:b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he-IL" dirty="0"/>
          </a:p>
        </p:txBody>
      </p:sp>
      <p:sp>
        <p:nvSpPr>
          <p:cNvPr id="2" name="TextBox 1"/>
          <p:cNvSpPr txBox="1"/>
          <p:nvPr/>
        </p:nvSpPr>
        <p:spPr>
          <a:xfrm>
            <a:off x="1339364" y="3356992"/>
            <a:ext cx="662473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זמן קריאת שמע של </a:t>
            </a:r>
            <a:r>
              <a:rPr lang="he-IL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שחרית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9786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מלבן מעוגל 19"/>
          <p:cNvSpPr/>
          <p:nvPr/>
        </p:nvSpPr>
        <p:spPr>
          <a:xfrm>
            <a:off x="4433900" y="5994612"/>
            <a:ext cx="2874404" cy="43204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מעוגל 20"/>
          <p:cNvSpPr/>
          <p:nvPr/>
        </p:nvSpPr>
        <p:spPr>
          <a:xfrm>
            <a:off x="7327103" y="5994612"/>
            <a:ext cx="1593713" cy="43204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מעוגל 17"/>
          <p:cNvSpPr/>
          <p:nvPr/>
        </p:nvSpPr>
        <p:spPr>
          <a:xfrm>
            <a:off x="5796136" y="5517232"/>
            <a:ext cx="3061936" cy="432048"/>
          </a:xfrm>
          <a:prstGeom prst="roundRec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5580112" y="1124744"/>
            <a:ext cx="3300536" cy="46079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מעוגל 13"/>
          <p:cNvSpPr/>
          <p:nvPr/>
        </p:nvSpPr>
        <p:spPr>
          <a:xfrm>
            <a:off x="3923928" y="1556792"/>
            <a:ext cx="2448272" cy="46079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מעוגל 14"/>
          <p:cNvSpPr/>
          <p:nvPr/>
        </p:nvSpPr>
        <p:spPr>
          <a:xfrm>
            <a:off x="6804248" y="3284984"/>
            <a:ext cx="2088232" cy="46079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מעוגל 15"/>
          <p:cNvSpPr/>
          <p:nvPr/>
        </p:nvSpPr>
        <p:spPr>
          <a:xfrm>
            <a:off x="4211960" y="3832299"/>
            <a:ext cx="2304256" cy="46079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/>
        </p:nvSpPr>
        <p:spPr>
          <a:xfrm>
            <a:off x="6516216" y="3861048"/>
            <a:ext cx="2364432" cy="46079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/>
        </p:nvSpPr>
        <p:spPr>
          <a:xfrm>
            <a:off x="3131840" y="4293096"/>
            <a:ext cx="5748808" cy="46079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מלבן מעוגל 3"/>
          <p:cNvSpPr/>
          <p:nvPr/>
        </p:nvSpPr>
        <p:spPr>
          <a:xfrm>
            <a:off x="6516216" y="1600051"/>
            <a:ext cx="2341856" cy="46079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323528" y="332656"/>
            <a:ext cx="1656184" cy="369332"/>
          </a:xfrm>
          <a:prstGeom prst="rect">
            <a:avLst/>
          </a:prstGeom>
          <a:solidFill>
            <a:srgbClr val="CC33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solidFill>
                  <a:srgbClr val="FFFF00"/>
                </a:solidFill>
              </a:rPr>
              <a:t>מקרה</a:t>
            </a:r>
            <a:endParaRPr lang="he-IL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827420"/>
            <a:ext cx="165618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דין</a:t>
            </a:r>
            <a:endParaRPr lang="he-IL" dirty="0"/>
          </a:p>
        </p:txBody>
      </p:sp>
      <p:sp>
        <p:nvSpPr>
          <p:cNvPr id="2" name="TextBox 1"/>
          <p:cNvSpPr txBox="1"/>
          <p:nvPr/>
        </p:nvSpPr>
        <p:spPr>
          <a:xfrm>
            <a:off x="2307913" y="184509"/>
            <a:ext cx="6612904" cy="68634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rgbClr val="FFC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תחילת זמן קריאת שמע:</a:t>
            </a:r>
          </a:p>
          <a:p>
            <a:r>
              <a:rPr lang="he-IL" sz="3200" b="1" dirty="0"/>
              <a:t>מֵאֵימָתַי קוֹרִין אֶת שְׁמַע בְּשַׁחֲרִית?</a:t>
            </a:r>
            <a:endParaRPr lang="en-US" sz="3200" b="1" dirty="0"/>
          </a:p>
          <a:p>
            <a:r>
              <a:rPr lang="he-IL" sz="3200" b="1" dirty="0" err="1"/>
              <a:t>מִשֶּׁיַּכִּיר</a:t>
            </a:r>
            <a:r>
              <a:rPr lang="he-IL" sz="3200" b="1" dirty="0"/>
              <a:t> בֵּין תְּכֵלֶת לְלָבָן.</a:t>
            </a:r>
            <a:endParaRPr lang="en-US" sz="3200" b="1" dirty="0"/>
          </a:p>
          <a:p>
            <a:r>
              <a:rPr lang="he-IL" sz="3200" b="1" dirty="0"/>
              <a:t>רַבִּי אֱלִיעֶזֶר אוֹמֵר: בֵּין תְּכֵלֶת לְכַרְתִי.</a:t>
            </a:r>
            <a:endParaRPr lang="en-US" sz="3200" b="1" dirty="0"/>
          </a:p>
          <a:p>
            <a:pPr lvl="0"/>
            <a:endParaRPr lang="he-IL" sz="2400" b="1" dirty="0" smtClean="0">
              <a:solidFill>
                <a:srgbClr val="FFC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2400" b="1" dirty="0" smtClean="0">
                <a:solidFill>
                  <a:srgbClr val="FFC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סוף </a:t>
            </a:r>
            <a:r>
              <a:rPr lang="he-IL" sz="2400" b="1" dirty="0">
                <a:solidFill>
                  <a:srgbClr val="FFC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זמן קריאת שמע:</a:t>
            </a:r>
          </a:p>
          <a:p>
            <a:r>
              <a:rPr lang="he-IL" sz="3200" b="1" dirty="0" smtClean="0"/>
              <a:t>וְגוֹמְרָהּ -</a:t>
            </a:r>
            <a:endParaRPr lang="en-US" sz="3200" b="1" dirty="0" smtClean="0"/>
          </a:p>
          <a:p>
            <a:r>
              <a:rPr lang="he-IL" sz="3200" b="1" dirty="0" smtClean="0"/>
              <a:t>עַד </a:t>
            </a:r>
            <a:r>
              <a:rPr lang="he-IL" sz="3200" b="1" dirty="0"/>
              <a:t>הָנֵץ הַחַמָּה.</a:t>
            </a:r>
            <a:endParaRPr lang="en-US" sz="3200" b="1" dirty="0"/>
          </a:p>
          <a:p>
            <a:r>
              <a:rPr lang="he-IL" sz="3200" b="1" dirty="0"/>
              <a:t>רַבִּי יְהוֹשֻׁעַ אוֹמֵר: עַד שָׁלֹשׁ שָׁעוֹת,</a:t>
            </a:r>
            <a:endParaRPr lang="en-US" sz="3200" b="1" dirty="0"/>
          </a:p>
          <a:p>
            <a:r>
              <a:rPr lang="he-IL" sz="3200" b="1" dirty="0"/>
              <a:t>שֶׁכֵּן דֶּרֶךְ בְּנֵי מְלָכִים לַעֲמֹד בְּשָׁלֹשׁ שָׁעוֹת.</a:t>
            </a:r>
            <a:endParaRPr lang="en-US" sz="3200" b="1" dirty="0"/>
          </a:p>
          <a:p>
            <a:endParaRPr lang="he-IL" sz="2400" b="1" dirty="0" smtClean="0">
              <a:solidFill>
                <a:srgbClr val="FFC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b="1" dirty="0" smtClean="0">
                <a:solidFill>
                  <a:srgbClr val="FFC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דין </a:t>
            </a:r>
            <a:r>
              <a:rPr lang="he-IL" sz="2400" b="1" dirty="0">
                <a:solidFill>
                  <a:srgbClr val="FFC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 שלא קרא קריאת שמע בזמן:</a:t>
            </a:r>
            <a:r>
              <a:rPr lang="he-IL" sz="3200" b="1" dirty="0"/>
              <a:t/>
            </a:r>
            <a:br>
              <a:rPr lang="he-IL" sz="3200" b="1" dirty="0"/>
            </a:br>
            <a:r>
              <a:rPr lang="he-IL" sz="3200" b="1" dirty="0"/>
              <a:t>הַקּוֹרֵא מִכָּאן וְאֵילָךְ – </a:t>
            </a:r>
            <a:endParaRPr lang="en-US" sz="3200" b="1" dirty="0"/>
          </a:p>
          <a:p>
            <a:r>
              <a:rPr lang="he-IL" sz="3200" b="1" dirty="0"/>
              <a:t>לֹא הִפְסִיד, כְּאָדָם הַקּוֹרֵא בַתּוֹרָה.</a:t>
            </a:r>
            <a:endParaRPr lang="en-US" sz="3200" b="1" dirty="0"/>
          </a:p>
          <a:p>
            <a:endParaRPr lang="he-IL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230" y="1341041"/>
            <a:ext cx="165618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אומר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2132856"/>
            <a:ext cx="2016224" cy="1754326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תחילה נסמן את האומרים</a:t>
            </a:r>
            <a:endParaRPr lang="he-IL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03240" y="2025455"/>
            <a:ext cx="2684584" cy="4401205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כל זמני היום שנזכרים במשנה הם דינים, כי הם קובעים מתי מתחיל או נגמר זמן קיום </a:t>
            </a:r>
            <a:r>
              <a:rPr lang="he-IL" sz="2800" dirty="0" smtClean="0"/>
              <a:t>המצווה</a:t>
            </a:r>
          </a:p>
          <a:p>
            <a:pPr algn="ctr"/>
            <a:endParaRPr lang="he-IL" sz="2800" dirty="0" smtClean="0"/>
          </a:p>
          <a:p>
            <a:pPr algn="ctr"/>
            <a:r>
              <a:rPr lang="he-IL" sz="2800" dirty="0" smtClean="0"/>
              <a:t>יש עוד שני זמנים, אבל הם קצת יותר קשים לזיהוי, </a:t>
            </a:r>
            <a:r>
              <a:rPr lang="he-IL" sz="2800" dirty="0" err="1" smtClean="0"/>
              <a:t>התוכלו</a:t>
            </a:r>
            <a:r>
              <a:rPr lang="he-IL" sz="2800" dirty="0" smtClean="0"/>
              <a:t> לזהות אותם?</a:t>
            </a:r>
            <a:endParaRPr lang="he-IL" sz="2800" dirty="0"/>
          </a:p>
        </p:txBody>
      </p:sp>
      <p:sp>
        <p:nvSpPr>
          <p:cNvPr id="3" name="מלבן מעוגל 2"/>
          <p:cNvSpPr/>
          <p:nvPr/>
        </p:nvSpPr>
        <p:spPr>
          <a:xfrm>
            <a:off x="395536" y="2636912"/>
            <a:ext cx="2376264" cy="136815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ysClr val="windowText" lastClr="000000"/>
                </a:solidFill>
              </a:rPr>
              <a:t>רבי יהושע מבאר את הטעם לדבריו</a:t>
            </a:r>
            <a:endParaRPr lang="he-IL" sz="2800" dirty="0">
              <a:solidFill>
                <a:sysClr val="windowText" lastClr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0048" y="1916832"/>
            <a:ext cx="2444570" cy="30469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/>
              <a:t>בחלק האחרון של המשנה יש לנו: </a:t>
            </a:r>
          </a:p>
          <a:p>
            <a:pPr algn="ctr"/>
            <a:r>
              <a:rPr lang="he-IL" sz="3200" dirty="0" smtClean="0">
                <a:solidFill>
                  <a:srgbClr val="C50BC5"/>
                </a:solidFill>
              </a:rPr>
              <a:t>גם מקרה, </a:t>
            </a:r>
          </a:p>
          <a:p>
            <a:pPr algn="ctr"/>
            <a:r>
              <a:rPr lang="he-IL" sz="3200" dirty="0" smtClean="0">
                <a:solidFill>
                  <a:srgbClr val="00B050"/>
                </a:solidFill>
              </a:rPr>
              <a:t>גם דין </a:t>
            </a:r>
          </a:p>
          <a:p>
            <a:pPr algn="ctr"/>
            <a:r>
              <a:rPr lang="he-IL" sz="3200" dirty="0" smtClean="0">
                <a:solidFill>
                  <a:srgbClr val="0070C0"/>
                </a:solidFill>
              </a:rPr>
              <a:t>וגם טעם</a:t>
            </a:r>
            <a:endParaRPr lang="he-IL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28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9" dur="2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18" grpId="0" animBg="1"/>
      <p:bldP spid="13" grpId="0" animBg="1"/>
      <p:bldP spid="14" grpId="0" animBg="1"/>
      <p:bldP spid="15" grpId="0" animBg="1"/>
      <p:bldP spid="16" grpId="0" animBg="1"/>
      <p:bldP spid="10" grpId="0" animBg="1"/>
      <p:bldP spid="8" grpId="0" animBg="1"/>
      <p:bldP spid="4" grpId="0" animBg="1"/>
      <p:bldP spid="11" grpId="0" animBg="1"/>
      <p:bldP spid="11" grpId="1" animBg="1"/>
      <p:bldP spid="12" grpId="0" animBg="1"/>
      <p:bldP spid="12" grpId="1" build="allAtOnce" animBg="1"/>
      <p:bldP spid="3" grpId="0" animBg="1"/>
      <p:bldP spid="3" grpId="1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שר">
  <a:themeElements>
    <a:clrScheme name="גווני אפור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יושר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יושר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163</TotalTime>
  <Words>131</Words>
  <Application>Microsoft Office PowerPoint</Application>
  <PresentationFormat>‫הצגה על המסך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יושר</vt:lpstr>
      <vt:lpstr>  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קריאת מגילה לא לפי הסדר, בעל פה ובשפות שונות</dc:title>
  <dc:creator>ישראל הערות נוספות</dc:creator>
  <cp:lastModifiedBy>ישראל הערות נוספות</cp:lastModifiedBy>
  <cp:revision>20</cp:revision>
  <dcterms:created xsi:type="dcterms:W3CDTF">2016-05-17T09:54:39Z</dcterms:created>
  <dcterms:modified xsi:type="dcterms:W3CDTF">2016-09-07T15:18:24Z</dcterms:modified>
</cp:coreProperties>
</file>