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2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68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ד'/ניסן/תשע"ו</a:t>
            </a:fld>
            <a:endParaRPr lang="he-I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ד'/ניסן/תשע"ו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ד'/ניסן/תשע"ו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ד'/ניסן/תשע"ו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ד'/ניסן/תשע"ו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ד'/ניסן/תשע"ו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ד'/ניסן/תשע"ו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ד'/ניסן/תשע"ו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ד'/ניסן/תשע"ו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ד'/ניסן/תשע"ו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ד'/ניסן/תשע"ו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BFBE59-AEBB-469E-8F7C-106FD193B50D}" type="datetimeFigureOut">
              <a:rPr lang="he-IL" smtClean="0"/>
              <a:t>ד'/ניסן/תשע"ו</a:t>
            </a:fld>
            <a:endParaRPr lang="he-I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7851648" cy="1828800"/>
          </a:xfrm>
        </p:spPr>
        <p:txBody>
          <a:bodyPr/>
          <a:lstStyle/>
          <a:p>
            <a:r>
              <a:rPr lang="he-IL" dirty="0" smtClean="0"/>
              <a:t>מסכת סוכה פרק ב משנה א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67544" y="3284984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he-IL" sz="6600" dirty="0" smtClean="0"/>
              <a:t>הישן תחת המיטה בסוכה</a:t>
            </a:r>
            <a:endParaRPr lang="he-IL" sz="6600" dirty="0"/>
          </a:p>
        </p:txBody>
      </p:sp>
    </p:spTree>
    <p:extLst>
      <p:ext uri="{BB962C8B-B14F-4D97-AF65-F5344CB8AC3E}">
        <p14:creationId xmlns:p14="http://schemas.microsoft.com/office/powerpoint/2010/main" val="321030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מלבן 13"/>
          <p:cNvSpPr/>
          <p:nvPr/>
        </p:nvSpPr>
        <p:spPr>
          <a:xfrm>
            <a:off x="1835696" y="908720"/>
            <a:ext cx="4392488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2843808" y="332656"/>
            <a:ext cx="2448272" cy="576064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7"/>
          <p:cNvSpPr/>
          <p:nvPr/>
        </p:nvSpPr>
        <p:spPr>
          <a:xfrm>
            <a:off x="5436096" y="332656"/>
            <a:ext cx="158417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כותרת משנה 4"/>
          <p:cNvSpPr>
            <a:spLocks noGrp="1"/>
          </p:cNvSpPr>
          <p:nvPr>
            <p:ph type="subTitle" idx="1"/>
          </p:nvPr>
        </p:nvSpPr>
        <p:spPr>
          <a:xfrm>
            <a:off x="755576" y="332656"/>
            <a:ext cx="7854696" cy="1752600"/>
          </a:xfrm>
          <a:noFill/>
        </p:spPr>
        <p:txBody>
          <a:bodyPr>
            <a:noAutofit/>
          </a:bodyPr>
          <a:lstStyle/>
          <a:p>
            <a:r>
              <a:rPr lang="he-IL" sz="2800" dirty="0" err="1"/>
              <a:t>בַּסֻּכֹּת</a:t>
            </a:r>
            <a:r>
              <a:rPr lang="he-IL" sz="2800" dirty="0"/>
              <a:t> תֵּשְׁבוּ </a:t>
            </a:r>
            <a:r>
              <a:rPr lang="he-IL" sz="2800" b="1" dirty="0"/>
              <a:t>שִׁבְעַת יָמִים</a:t>
            </a:r>
            <a:r>
              <a:rPr lang="he-IL" sz="2800" dirty="0"/>
              <a:t>, </a:t>
            </a:r>
            <a:r>
              <a:rPr lang="he-IL" sz="2800" b="1" dirty="0"/>
              <a:t>כָּל הָאֶזְרָח</a:t>
            </a:r>
            <a:r>
              <a:rPr lang="he-IL" sz="2800" dirty="0"/>
              <a:t> בְּיִשְׂרָאֵל יֵשְׁבוּ </a:t>
            </a:r>
            <a:r>
              <a:rPr lang="he-IL" sz="2800" dirty="0" err="1"/>
              <a:t>בַּסֻּכֹּת</a:t>
            </a:r>
            <a:r>
              <a:rPr lang="he-IL" sz="2800" dirty="0"/>
              <a:t>.</a:t>
            </a:r>
            <a:endParaRPr lang="en-US" sz="2800" dirty="0"/>
          </a:p>
          <a:p>
            <a:r>
              <a:rPr lang="he-IL" sz="2800" dirty="0"/>
              <a:t>לְמַעַן יֵדְעוּ </a:t>
            </a:r>
            <a:r>
              <a:rPr lang="he-IL" sz="2800" dirty="0" err="1"/>
              <a:t>דֹרֹתֵיכֶם</a:t>
            </a:r>
            <a:r>
              <a:rPr lang="he-IL" sz="2800" dirty="0"/>
              <a:t> </a:t>
            </a:r>
            <a:r>
              <a:rPr lang="he-IL" sz="2800" b="1" dirty="0"/>
              <a:t>כִּי בַסֻּכּוֹת הוֹשַׁבְתִּי אֶת בְּנֵי יִשְׂרָאֵל</a:t>
            </a:r>
            <a:r>
              <a:rPr lang="he-IL" sz="2800" dirty="0"/>
              <a:t>, בְּהוֹצִיאִי אוֹתָם מֵאֶרֶץ מִצְרָיִם,  אֲנִי ה' </a:t>
            </a:r>
            <a:r>
              <a:rPr lang="he-IL" sz="2800" dirty="0" err="1"/>
              <a:t>אֱ-לֹהֵיכֶם</a:t>
            </a:r>
            <a:r>
              <a:rPr lang="he-IL" sz="2800" dirty="0" smtClean="0"/>
              <a:t>. (ויקרא </a:t>
            </a:r>
            <a:r>
              <a:rPr lang="he-IL" sz="2800" dirty="0" err="1" smtClean="0"/>
              <a:t>כג</a:t>
            </a:r>
            <a:r>
              <a:rPr lang="he-IL" sz="2800" dirty="0"/>
              <a:t>)</a:t>
            </a:r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678705"/>
              </p:ext>
            </p:extLst>
          </p:nvPr>
        </p:nvGraphicFramePr>
        <p:xfrm>
          <a:off x="323528" y="2348873"/>
          <a:ext cx="8568952" cy="4320486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5695528"/>
                <a:gridCol w="2873424"/>
              </a:tblGrid>
              <a:tr h="720081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e-IL" sz="3200" dirty="0">
                          <a:effectLst/>
                        </a:rPr>
                        <a:t>הפרט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Davi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e-IL" sz="2800">
                          <a:effectLst/>
                        </a:rPr>
                        <a:t>ניתן / לא ניתן ללמוד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David"/>
                      </a:endParaRPr>
                    </a:p>
                  </a:txBody>
                  <a:tcPr marL="68580" marR="68580" marT="0" marB="0"/>
                </a:tc>
              </a:tr>
              <a:tr h="720081">
                <a:tc>
                  <a:txBody>
                    <a:bodyPr/>
                    <a:lstStyle/>
                    <a:p>
                      <a:pPr algn="just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e-IL" sz="3200" dirty="0">
                          <a:effectLst/>
                        </a:rPr>
                        <a:t>כמה ימים צריך לשבת בסוכה?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Davi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e-IL" sz="13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David"/>
                      </a:endParaRPr>
                    </a:p>
                  </a:txBody>
                  <a:tcPr marL="68580" marR="68580" marT="0" marB="0"/>
                </a:tc>
              </a:tr>
              <a:tr h="720081">
                <a:tc>
                  <a:txBody>
                    <a:bodyPr/>
                    <a:lstStyle/>
                    <a:p>
                      <a:pPr algn="just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e-IL" sz="3600" dirty="0">
                          <a:effectLst/>
                        </a:rPr>
                        <a:t>מי חייב לשבת בסוכה?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Davi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e-IL" sz="13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David"/>
                      </a:endParaRPr>
                    </a:p>
                  </a:txBody>
                  <a:tcPr marL="68580" marR="68580" marT="0" marB="0"/>
                </a:tc>
              </a:tr>
              <a:tr h="720081">
                <a:tc>
                  <a:txBody>
                    <a:bodyPr/>
                    <a:lstStyle/>
                    <a:p>
                      <a:pPr algn="just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e-IL" sz="3200" dirty="0">
                          <a:effectLst/>
                        </a:rPr>
                        <a:t>כיצד בונים סוכה?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Davi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e-IL" sz="13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David"/>
                      </a:endParaRPr>
                    </a:p>
                  </a:txBody>
                  <a:tcPr marL="68580" marR="68580" marT="0" marB="0"/>
                </a:tc>
              </a:tr>
              <a:tr h="720081">
                <a:tc>
                  <a:txBody>
                    <a:bodyPr/>
                    <a:lstStyle/>
                    <a:p>
                      <a:pPr algn="just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e-IL" sz="2800" dirty="0">
                          <a:effectLst/>
                        </a:rPr>
                        <a:t>אֵילו פעולות חייבים לעשות בסוכה?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Davi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e-IL" sz="13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David"/>
                      </a:endParaRPr>
                    </a:p>
                  </a:txBody>
                  <a:tcPr marL="68580" marR="68580" marT="0" marB="0"/>
                </a:tc>
              </a:tr>
              <a:tr h="720081">
                <a:tc>
                  <a:txBody>
                    <a:bodyPr/>
                    <a:lstStyle/>
                    <a:p>
                      <a:pPr algn="just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e-IL" sz="2800" dirty="0">
                          <a:effectLst/>
                        </a:rPr>
                        <a:t>מדוע צריך לשבת בסוכה?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Davi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e-IL" sz="13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David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25" name="Picture 1" descr="C:\Program Files\Microsoft Office\MEDIA\OFFICE14\Bullets\BD21301_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238947"/>
            <a:ext cx="483865" cy="483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" descr="C:\Program Files\Microsoft Office\MEDIA\OFFICE14\Bullets\BD21301_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760" y="6093296"/>
            <a:ext cx="483865" cy="483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" descr="C:\Program Files\Microsoft Office\MEDIA\OFFICE14\Bullets\BD21301_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241" y="3875212"/>
            <a:ext cx="483865" cy="483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owner\AppData\Local\Microsoft\Windows\INetCache\IE\JH5MRUE2\120px-Gnome-colors-window-close.sv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423" y="4568088"/>
            <a:ext cx="5715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owner\AppData\Local\Microsoft\Windows\INetCache\IE\JH5MRUE2\120px-Gnome-colors-window-close.sv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305772"/>
            <a:ext cx="5715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863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3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טקסט 4"/>
          <p:cNvSpPr>
            <a:spLocks noGrp="1"/>
          </p:cNvSpPr>
          <p:nvPr>
            <p:ph type="body" idx="1"/>
          </p:nvPr>
        </p:nvSpPr>
        <p:spPr>
          <a:xfrm>
            <a:off x="530352" y="980728"/>
            <a:ext cx="7772400" cy="4464496"/>
          </a:xfrm>
        </p:spPr>
        <p:txBody>
          <a:bodyPr>
            <a:normAutofit fontScale="92500"/>
          </a:bodyPr>
          <a:lstStyle/>
          <a:p>
            <a:pPr algn="just"/>
            <a:r>
              <a:rPr lang="he-IL" sz="3600" b="1" dirty="0"/>
              <a:t>יעל:</a:t>
            </a:r>
            <a:r>
              <a:rPr lang="he-IL" sz="3600" dirty="0"/>
              <a:t> פִּרטי מצוַת סוכה הם רבים, ורק מעטים מהם נכתבו בתורה במפורש. כיצד אנו יודעים את פִּרטי </a:t>
            </a:r>
            <a:r>
              <a:rPr lang="he-IL" sz="3600" dirty="0" err="1"/>
              <a:t>המצוָה</a:t>
            </a:r>
            <a:r>
              <a:rPr lang="he-IL" sz="3600" dirty="0"/>
              <a:t>?</a:t>
            </a:r>
            <a:endParaRPr lang="en-US" sz="3600" dirty="0"/>
          </a:p>
          <a:p>
            <a:r>
              <a:rPr lang="he-IL" sz="3600" dirty="0"/>
              <a:t> </a:t>
            </a:r>
            <a:endParaRPr lang="en-US" sz="3600" dirty="0"/>
          </a:p>
          <a:p>
            <a:pPr algn="just"/>
            <a:r>
              <a:rPr lang="he-IL" sz="3600" b="1" dirty="0"/>
              <a:t>חגי:</a:t>
            </a:r>
            <a:r>
              <a:rPr lang="he-IL" sz="3600" dirty="0"/>
              <a:t> פִּרטי </a:t>
            </a:r>
            <a:r>
              <a:rPr lang="he-IL" sz="3600" dirty="0" err="1"/>
              <a:t>המצוָה</a:t>
            </a:r>
            <a:r>
              <a:rPr lang="he-IL" sz="3600" dirty="0"/>
              <a:t> שלא נכתבו בתורה נמסרו למשה בעל פה והוא מסר אותם לעם ישראל. הדברים עברו בעל פה מרב לתלמידו עד לימי רבי יהודה הנשיא שערך את המשנה, ומאז עד לימינו.</a:t>
            </a:r>
            <a:endParaRPr lang="en-US" sz="3600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9101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מלבן 17"/>
          <p:cNvSpPr/>
          <p:nvPr/>
        </p:nvSpPr>
        <p:spPr>
          <a:xfrm>
            <a:off x="5940152" y="5733256"/>
            <a:ext cx="2970540" cy="50405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6228184" y="5229200"/>
            <a:ext cx="266429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3131840" y="5733256"/>
            <a:ext cx="2736304" cy="50405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11"/>
          <p:cNvSpPr/>
          <p:nvPr/>
        </p:nvSpPr>
        <p:spPr>
          <a:xfrm>
            <a:off x="6534428" y="3429000"/>
            <a:ext cx="2376264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6534428" y="1772816"/>
            <a:ext cx="2376264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4932040" y="319229"/>
            <a:ext cx="3960440" cy="4454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7"/>
          <p:cNvSpPr/>
          <p:nvPr/>
        </p:nvSpPr>
        <p:spPr>
          <a:xfrm>
            <a:off x="6030372" y="795082"/>
            <a:ext cx="2880320" cy="47520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483768" y="332656"/>
            <a:ext cx="6408712" cy="6336704"/>
          </a:xfrm>
        </p:spPr>
        <p:txBody>
          <a:bodyPr>
            <a:normAutofit fontScale="55000" lnSpcReduction="20000"/>
          </a:bodyPr>
          <a:lstStyle/>
          <a:p>
            <a:r>
              <a:rPr lang="he-IL" sz="5900" b="1" dirty="0"/>
              <a:t>הַיָּשֵׁן תַּחַת הַמִּטָּה בַּסֻּכָּה - </a:t>
            </a:r>
            <a:endParaRPr lang="en-US" sz="5900" b="1" dirty="0"/>
          </a:p>
          <a:p>
            <a:r>
              <a:rPr lang="he-IL" sz="5900" b="1" dirty="0"/>
              <a:t>לֹא יָצָא יְדֵי חוֹבָתוֹ</a:t>
            </a:r>
            <a:r>
              <a:rPr lang="he-IL" sz="5900" b="1" dirty="0" smtClean="0"/>
              <a:t>.</a:t>
            </a:r>
          </a:p>
          <a:p>
            <a:r>
              <a:rPr lang="he-IL" sz="5900" b="1" dirty="0" smtClean="0"/>
              <a:t> </a:t>
            </a:r>
            <a:endParaRPr lang="en-US" sz="5900" b="1" dirty="0"/>
          </a:p>
          <a:p>
            <a:r>
              <a:rPr lang="he-IL" sz="5900" b="1" dirty="0"/>
              <a:t>אָמַר רַבִּי יְהוּדָה: </a:t>
            </a:r>
            <a:endParaRPr lang="en-US" sz="5900" b="1" dirty="0"/>
          </a:p>
          <a:p>
            <a:r>
              <a:rPr lang="he-IL" sz="5900" b="1" dirty="0" err="1"/>
              <a:t>נוֹהֲגִין</a:t>
            </a:r>
            <a:r>
              <a:rPr lang="he-IL" sz="5900" b="1" dirty="0"/>
              <a:t> הָיִינוּ שֶׁהָיִינוּ יְשֵׁנִים תַּחַת הַמִּטָּה בִּפְנֵי הַזְּקֵנִים וְלֹא אָמְרוּ לָנוּ דָּבָר. </a:t>
            </a:r>
            <a:endParaRPr lang="he-IL" sz="5900" b="1" dirty="0" smtClean="0"/>
          </a:p>
          <a:p>
            <a:endParaRPr lang="he-IL" sz="3200" b="1" dirty="0"/>
          </a:p>
          <a:p>
            <a:r>
              <a:rPr lang="he-IL" sz="5800" b="1" dirty="0" smtClean="0"/>
              <a:t>אָמַר </a:t>
            </a:r>
            <a:r>
              <a:rPr lang="he-IL" sz="5800" b="1" dirty="0"/>
              <a:t>רַבִּי שִׁמְעוֹן: </a:t>
            </a:r>
            <a:endParaRPr lang="en-US" sz="5800" b="1" dirty="0"/>
          </a:p>
          <a:p>
            <a:r>
              <a:rPr lang="he-IL" sz="4200" b="1" dirty="0"/>
              <a:t>מַעֲשֶׂה בְּטָבִי, עַבְדּוֹ שֶׁל רַבָּן גַּמְלִיאֵל, שֶׁהָיָה יָשֵׁן תַּחַת הַמִּטָּה. </a:t>
            </a:r>
            <a:endParaRPr lang="en-US" sz="4200" b="1" dirty="0"/>
          </a:p>
          <a:p>
            <a:r>
              <a:rPr lang="he-IL" sz="4200" b="1" dirty="0"/>
              <a:t>וְאָמַר לָהֶן רַבָּן גַּמְלִיאֵל לַזְּקֵנִים: </a:t>
            </a:r>
            <a:endParaRPr lang="en-US" sz="4200" b="1" dirty="0"/>
          </a:p>
          <a:p>
            <a:r>
              <a:rPr lang="he-IL" sz="4200" b="1" dirty="0"/>
              <a:t>רְאִיתֶם טָבִי עַבְדִּי שֶׁהוּא תַלְמִיד חָכָם וְיוֹדֵעַ שֶׁעֲבָדִים פְּטוּרִים מִן הַסֻּכָּה -  </a:t>
            </a:r>
            <a:r>
              <a:rPr lang="he-IL" sz="4200" b="1" dirty="0" smtClean="0"/>
              <a:t>לְפִיכָךְ </a:t>
            </a:r>
            <a:r>
              <a:rPr lang="he-IL" sz="4200" b="1" dirty="0"/>
              <a:t>יָשֵׁן הוּא תַחַת הַמִּטָּה. </a:t>
            </a:r>
            <a:endParaRPr lang="en-US" sz="3200" b="1" dirty="0"/>
          </a:p>
          <a:p>
            <a:r>
              <a:rPr lang="he-IL" sz="5800" b="1" dirty="0"/>
              <a:t>וּלְפִי דַּרְכֵּנוּ לָמַדְנוּ, </a:t>
            </a:r>
            <a:endParaRPr lang="en-US" sz="5800" b="1" dirty="0"/>
          </a:p>
          <a:p>
            <a:r>
              <a:rPr lang="he-IL" sz="5800" b="1" dirty="0"/>
              <a:t>שֶׁהַיָּשֵׁן תַּחַת הַמִּטָּה לֹא יָצָא יְדֵי חוֹבָתוֹ.</a:t>
            </a:r>
            <a:endParaRPr lang="en-US" sz="5800" b="1" dirty="0"/>
          </a:p>
          <a:p>
            <a:endParaRPr lang="en-US" sz="3200" b="1" dirty="0"/>
          </a:p>
          <a:p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764704"/>
            <a:ext cx="1656184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מקרה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1270283"/>
            <a:ext cx="1656184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דין</a:t>
            </a:r>
            <a:endParaRPr lang="he-IL" dirty="0"/>
          </a:p>
        </p:txBody>
      </p:sp>
      <p:sp>
        <p:nvSpPr>
          <p:cNvPr id="10" name="TextBox 9"/>
          <p:cNvSpPr txBox="1"/>
          <p:nvPr/>
        </p:nvSpPr>
        <p:spPr>
          <a:xfrm>
            <a:off x="611560" y="1763524"/>
            <a:ext cx="1656184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אומר</a:t>
            </a:r>
            <a:endParaRPr lang="he-IL" dirty="0"/>
          </a:p>
        </p:txBody>
      </p:sp>
      <p:cxnSp>
        <p:nvCxnSpPr>
          <p:cNvPr id="4" name="מחבר חץ ישר 3"/>
          <p:cNvCxnSpPr>
            <a:stCxn id="10" idx="2"/>
          </p:cNvCxnSpPr>
          <p:nvPr/>
        </p:nvCxnSpPr>
        <p:spPr>
          <a:xfrm>
            <a:off x="1439652" y="2132856"/>
            <a:ext cx="0" cy="86409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07504" y="2924944"/>
            <a:ext cx="2304256" cy="1938992"/>
          </a:xfrm>
          <a:prstGeom prst="rect">
            <a:avLst/>
          </a:prstGeom>
          <a:solidFill>
            <a:srgbClr val="FF00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400" dirty="0" smtClean="0"/>
              <a:t>פעמים רבות, כאשר מופיע שמו של האומר, זהו סימן לכך שיש במשנה מחלוקת</a:t>
            </a:r>
            <a:endParaRPr lang="he-IL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79512" y="3429000"/>
            <a:ext cx="2232248" cy="206210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3200" dirty="0" smtClean="0">
                <a:solidFill>
                  <a:srgbClr val="FF0000"/>
                </a:solidFill>
              </a:rPr>
              <a:t>מי אומר את המילים "ולפי דרכנו למדנו?"</a:t>
            </a:r>
            <a:endParaRPr lang="he-IL" dirty="0">
              <a:solidFill>
                <a:srgbClr val="FF0000"/>
              </a:solidFill>
            </a:endParaRPr>
          </a:p>
        </p:txBody>
      </p:sp>
      <p:cxnSp>
        <p:nvCxnSpPr>
          <p:cNvPr id="17" name="מחבר חץ ישר 16"/>
          <p:cNvCxnSpPr/>
          <p:nvPr/>
        </p:nvCxnSpPr>
        <p:spPr>
          <a:xfrm flipV="1">
            <a:off x="2411760" y="3717032"/>
            <a:ext cx="4122668" cy="108012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5915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4" grpId="0" animBg="1"/>
      <p:bldP spid="13" grpId="0" animBg="1"/>
      <p:bldP spid="12" grpId="0" animBg="1"/>
      <p:bldP spid="11" grpId="0" animBg="1"/>
      <p:bldP spid="9" grpId="0" animBg="1"/>
      <p:bldP spid="8" grpId="0" animBg="1"/>
      <p:bldP spid="5" grpId="0" animBg="1"/>
      <p:bldP spid="5" grpId="1" animBg="1"/>
      <p:bldP spid="1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170</TotalTime>
  <Words>198</Words>
  <Application>Microsoft Office PowerPoint</Application>
  <PresentationFormat>‫הצגה על המסך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5" baseType="lpstr">
      <vt:lpstr>זרימה</vt:lpstr>
      <vt:lpstr>מסכת סוכה פרק ב משנה א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מסכת יומא פרק ח משנה ט</dc:title>
  <dc:creator>ישראל הערות נוספות</dc:creator>
  <cp:lastModifiedBy>ישראל הערות נוספות</cp:lastModifiedBy>
  <cp:revision>17</cp:revision>
  <dcterms:created xsi:type="dcterms:W3CDTF">2016-04-03T10:34:38Z</dcterms:created>
  <dcterms:modified xsi:type="dcterms:W3CDTF">2016-04-12T09:17:06Z</dcterms:modified>
</cp:coreProperties>
</file>