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99" d="100"/>
          <a:sy n="99" d="100"/>
        </p:scale>
        <p:origin x="-32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משולש שווה שוקיים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כותרת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9" name="כותרת משנה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e-IL" smtClean="0"/>
              <a:t>לחץ כדי לערוך סגנון כותרת משנה של תבנית בסיס</a:t>
            </a:r>
            <a:endParaRPr kumimoji="0" lang="en-US"/>
          </a:p>
        </p:txBody>
      </p:sp>
      <p:sp>
        <p:nvSpPr>
          <p:cNvPr id="28" name="מציין מיקום של תאריך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06C78437-85E8-40BD-8C7C-708A7A20C423}" type="datetimeFigureOut">
              <a:rPr lang="he-IL" smtClean="0"/>
              <a:t>ט"ו חשון תשע"ו</a:t>
            </a:fld>
            <a:endParaRPr lang="he-IL"/>
          </a:p>
        </p:txBody>
      </p:sp>
      <p:sp>
        <p:nvSpPr>
          <p:cNvPr id="17" name="מציין מיקום של כותרת תחתונה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he-IL"/>
          </a:p>
        </p:txBody>
      </p:sp>
      <p:sp>
        <p:nvSpPr>
          <p:cNvPr id="29" name="מציין מיקום של מספר שקופית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BF4C1B0F-B672-4D03-96E3-05F957BBBB75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78437-85E8-40BD-8C7C-708A7A20C423}" type="datetimeFigureOut">
              <a:rPr lang="he-IL" smtClean="0"/>
              <a:t>ט"ו חשון תשע"ו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C1B0F-B672-4D03-96E3-05F957BBBB75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78437-85E8-40BD-8C7C-708A7A20C423}" type="datetimeFigureOut">
              <a:rPr lang="he-IL" smtClean="0"/>
              <a:t>ט"ו חשון תשע"ו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C1B0F-B672-4D03-96E3-05F957BBBB75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06C78437-85E8-40BD-8C7C-708A7A20C423}" type="datetimeFigureOut">
              <a:rPr lang="he-IL" smtClean="0"/>
              <a:t>ט"ו חשון תשע"ו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C1B0F-B672-4D03-96E3-05F957BBBB75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כותרת מקטע עליונה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משולש ישר-זווית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משולש שווה שוקיים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06C78437-85E8-40BD-8C7C-708A7A20C423}" type="datetimeFigureOut">
              <a:rPr lang="he-IL" smtClean="0"/>
              <a:t>ט"ו חשון תשע"ו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BF4C1B0F-B672-4D03-96E3-05F957BBBB75}" type="slidenum">
              <a:rPr lang="he-IL" smtClean="0"/>
              <a:t>‹#›</a:t>
            </a:fld>
            <a:endParaRPr lang="he-IL"/>
          </a:p>
        </p:txBody>
      </p:sp>
      <p:cxnSp>
        <p:nvCxnSpPr>
          <p:cNvPr id="11" name="מחבר ישר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מחבר ישר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06C78437-85E8-40BD-8C7C-708A7A20C423}" type="datetimeFigureOut">
              <a:rPr lang="he-IL" smtClean="0"/>
              <a:t>ט"ו חשון תשע"ו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F4C1B0F-B672-4D03-96E3-05F957BBBB75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השוואה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תוכן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06C78437-85E8-40BD-8C7C-708A7A20C423}" type="datetimeFigureOut">
              <a:rPr lang="he-IL" smtClean="0"/>
              <a:t>ט"ו חשון תשע"ו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BF4C1B0F-B672-4D03-96E3-05F957BBBB75}" type="slidenum">
              <a:rPr lang="he-IL" smtClean="0"/>
              <a:t>‹#›</a:t>
            </a:fld>
            <a:endParaRPr lang="he-I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78437-85E8-40BD-8C7C-708A7A20C423}" type="datetimeFigureOut">
              <a:rPr lang="he-IL" smtClean="0"/>
              <a:t>ט"ו חשון תשע"ו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C1B0F-B672-4D03-96E3-05F957BBBB75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06C78437-85E8-40BD-8C7C-708A7A20C423}" type="datetimeFigureOut">
              <a:rPr lang="he-IL" smtClean="0"/>
              <a:t>ט"ו חשון תשע"ו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F4C1B0F-B672-4D03-96E3-05F957BBBB75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תוכן עם כיתוב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06C78437-85E8-40BD-8C7C-708A7A20C423}" type="datetimeFigureOut">
              <a:rPr lang="he-IL" smtClean="0"/>
              <a:t>ט"ו חשון תשע"ו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BF4C1B0F-B672-4D03-96E3-05F957BBBB75}" type="slidenum">
              <a:rPr lang="he-IL" smtClean="0"/>
              <a:t>‹#›</a:t>
            </a:fld>
            <a:endParaRPr lang="he-I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תמונה עם כיתוב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e-IL" smtClean="0"/>
              <a:t>לחץ על הסמל כדי להוסיף תמונה</a:t>
            </a:r>
            <a:endParaRPr kumimoji="0" lang="en-US" dirty="0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06C78437-85E8-40BD-8C7C-708A7A20C423}" type="datetimeFigureOut">
              <a:rPr lang="he-IL" smtClean="0"/>
              <a:t>ט"ו חשון תשע"ו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BF4C1B0F-B672-4D03-96E3-05F957BBBB75}" type="slidenum">
              <a:rPr lang="he-IL" smtClean="0"/>
              <a:t>‹#›</a:t>
            </a:fld>
            <a:endParaRPr lang="he-I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משולש ישר-זווית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מחבר ישר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מחבר ישר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מציין מיקום של כותרת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13" name="מציין מיקום טקסט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kumimoji="0" lang="he-IL" smtClean="0"/>
              <a:t>רמה שנייה</a:t>
            </a:r>
          </a:p>
          <a:p>
            <a:pPr lvl="2" eaLnBrk="1" latinLnBrk="0" hangingPunct="1"/>
            <a:r>
              <a:rPr kumimoji="0" lang="he-IL" smtClean="0"/>
              <a:t>רמה שלישית</a:t>
            </a:r>
          </a:p>
          <a:p>
            <a:pPr lvl="3" eaLnBrk="1" latinLnBrk="0" hangingPunct="1"/>
            <a:r>
              <a:rPr kumimoji="0" lang="he-IL" smtClean="0"/>
              <a:t>רמה רביעית</a:t>
            </a:r>
          </a:p>
          <a:p>
            <a:pPr lvl="4" eaLnBrk="1" latinLnBrk="0" hangingPunct="1"/>
            <a:r>
              <a:rPr kumimoji="0" lang="he-IL" smtClean="0"/>
              <a:t>רמה חמישית</a:t>
            </a:r>
            <a:endParaRPr kumimoji="0" lang="en-US"/>
          </a:p>
        </p:txBody>
      </p:sp>
      <p:sp>
        <p:nvSpPr>
          <p:cNvPr id="14" name="מציין מיקום של תאריך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06C78437-85E8-40BD-8C7C-708A7A20C423}" type="datetimeFigureOut">
              <a:rPr lang="he-IL" smtClean="0"/>
              <a:t>ט"ו חשון תשע"ו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he-IL"/>
          </a:p>
        </p:txBody>
      </p:sp>
      <p:sp>
        <p:nvSpPr>
          <p:cNvPr id="23" name="מציין מיקום של מספר שקופית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BF4C1B0F-B672-4D03-96E3-05F957BBBB75}" type="slidenum">
              <a:rPr lang="he-IL" smtClean="0"/>
              <a:t>‹#›</a:t>
            </a:fld>
            <a:endParaRPr lang="he-IL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1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r" rtl="1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r" rtl="1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r" rtl="1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r" rtl="1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r" rtl="1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r" rtl="1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r" rtl="1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r" rtl="1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r" rtl="1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he-IL" sz="4000" dirty="0" smtClean="0"/>
              <a:t>יחידה 8: ראש השנה פרק א משנה ז</a:t>
            </a:r>
            <a:endParaRPr lang="he-IL" sz="4000" dirty="0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he-IL" b="1" dirty="0" smtClean="0"/>
              <a:t>אב ובנו שראו את מולד הלבנה</a:t>
            </a:r>
            <a:endParaRPr lang="he-IL" b="1" dirty="0"/>
          </a:p>
        </p:txBody>
      </p:sp>
      <p:pic>
        <p:nvPicPr>
          <p:cNvPr id="4" name="תמונה 3" descr="Screen Shot 2014-11-27 at 16.32.39.png"/>
          <p:cNvPicPr/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131840" y="3573016"/>
            <a:ext cx="2664296" cy="181545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 smtClean="0"/>
              <a:t>פרק א משנה ז</a:t>
            </a:r>
            <a:endParaRPr lang="he-IL" dirty="0"/>
          </a:p>
        </p:txBody>
      </p:sp>
      <p:sp>
        <p:nvSpPr>
          <p:cNvPr id="4" name="פינה מקופלת 3"/>
          <p:cNvSpPr/>
          <p:nvPr/>
        </p:nvSpPr>
        <p:spPr>
          <a:xfrm>
            <a:off x="755576" y="1988840"/>
            <a:ext cx="7488832" cy="4104456"/>
          </a:xfrm>
          <a:prstGeom prst="foldedCorner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he-IL" b="1" dirty="0"/>
              <a:t>אָב וּבְנ</a:t>
            </a:r>
            <a:r>
              <a:rPr lang="he-IL" b="1" dirty="0" err="1"/>
              <a:t>וֹ </a:t>
            </a:r>
            <a:r>
              <a:rPr lang="he-IL" b="1" dirty="0"/>
              <a:t>שֶׁרָאוּ אֶת הַחֹדֶשׁ, </a:t>
            </a:r>
            <a:r>
              <a:rPr lang="he-IL" b="1" dirty="0" err="1"/>
              <a:t>יֵלֵכו</a:t>
            </a:r>
            <a:r>
              <a:rPr lang="he-IL" b="1" dirty="0"/>
              <a:t>ּ. </a:t>
            </a:r>
            <a:endParaRPr lang="en-US" dirty="0"/>
          </a:p>
          <a:p>
            <a:r>
              <a:rPr lang="he-IL" b="1" dirty="0"/>
              <a:t>לֹא </a:t>
            </a:r>
            <a:r>
              <a:rPr lang="he-IL" b="1" dirty="0" err="1"/>
              <a:t>שֶׁמִּצְטָרְפ</a:t>
            </a:r>
            <a:r>
              <a:rPr lang="he-IL" b="1" dirty="0"/>
              <a:t>ִין זֶה עִם זֶה, אֶלָּא </a:t>
            </a:r>
            <a:r>
              <a:rPr lang="he-IL" b="1" dirty="0" err="1"/>
              <a:t>שֶׁ</a:t>
            </a:r>
            <a:r>
              <a:rPr lang="he-IL" b="1" dirty="0"/>
              <a:t>אִם יִפָּסֵל </a:t>
            </a:r>
            <a:r>
              <a:rPr lang="he-IL" b="1" dirty="0" err="1"/>
              <a:t>אֶח</a:t>
            </a:r>
            <a:r>
              <a:rPr lang="he-IL" b="1" dirty="0"/>
              <a:t>ָד מֵהֶן</a:t>
            </a:r>
            <a:r>
              <a:rPr lang="he-IL" b="1" dirty="0" err="1"/>
              <a:t>, </a:t>
            </a:r>
            <a:r>
              <a:rPr lang="he-IL" b="1" dirty="0"/>
              <a:t>יִצְטָרֵף </a:t>
            </a:r>
            <a:r>
              <a:rPr lang="he-IL" b="1" dirty="0" err="1"/>
              <a:t>הַשּ</a:t>
            </a:r>
            <a:r>
              <a:rPr lang="he-IL" b="1" dirty="0"/>
              <a:t>ֵׁנִי </a:t>
            </a:r>
            <a:r>
              <a:rPr lang="he-IL" b="1" dirty="0" err="1"/>
              <a:t>עִ</a:t>
            </a:r>
            <a:r>
              <a:rPr lang="he-IL" b="1" dirty="0"/>
              <a:t>ם אַחֵר. </a:t>
            </a:r>
            <a:endParaRPr lang="en-US" dirty="0"/>
          </a:p>
          <a:p>
            <a:r>
              <a:rPr lang="he-IL" b="1" dirty="0"/>
              <a:t>רַבִּי שִׁמְעוֹן </a:t>
            </a:r>
            <a:r>
              <a:rPr lang="he-IL" b="1" dirty="0" err="1"/>
              <a:t>אוֹמ</a:t>
            </a:r>
            <a:r>
              <a:rPr lang="he-IL" b="1" dirty="0"/>
              <a:t>ֵר: </a:t>
            </a:r>
            <a:endParaRPr lang="en-US" dirty="0"/>
          </a:p>
          <a:p>
            <a:r>
              <a:rPr lang="he-IL" b="1" dirty="0"/>
              <a:t>אָב וּבְנוֹ </a:t>
            </a:r>
            <a:r>
              <a:rPr lang="he-IL" b="1" dirty="0" err="1"/>
              <a:t>וְכ</a:t>
            </a:r>
            <a:r>
              <a:rPr lang="he-IL" b="1" dirty="0"/>
              <a:t>ל </a:t>
            </a:r>
            <a:r>
              <a:rPr lang="he-IL" b="1" dirty="0" err="1"/>
              <a:t>הַקְּרו</a:t>
            </a:r>
            <a:r>
              <a:rPr lang="he-IL" b="1" dirty="0"/>
              <a:t>ֹבִין, </a:t>
            </a:r>
            <a:r>
              <a:rPr lang="he-IL" b="1" dirty="0" err="1"/>
              <a:t>כְּשֵׁרִ</a:t>
            </a:r>
            <a:r>
              <a:rPr lang="he-IL" b="1" dirty="0"/>
              <a:t>ין לְעֵדוּת הַחֹדֶשׁ. </a:t>
            </a:r>
            <a:endParaRPr lang="en-US" dirty="0"/>
          </a:p>
          <a:p>
            <a:r>
              <a:rPr lang="he-IL" b="1" dirty="0"/>
              <a:t>אָמַר רַבּ</a:t>
            </a:r>
            <a:r>
              <a:rPr lang="he-IL" b="1" dirty="0" err="1"/>
              <a:t>ִי </a:t>
            </a:r>
            <a:r>
              <a:rPr lang="he-IL" b="1" dirty="0"/>
              <a:t>יוֹסֵי: </a:t>
            </a:r>
            <a:endParaRPr lang="en-US" dirty="0"/>
          </a:p>
          <a:p>
            <a:r>
              <a:rPr lang="he-IL" b="1" dirty="0"/>
              <a:t>מַעֲשֶׂה בְטוֹבִיָּה </a:t>
            </a:r>
            <a:r>
              <a:rPr lang="he-IL" b="1" dirty="0" err="1"/>
              <a:t>הָרוֹ</a:t>
            </a:r>
            <a:r>
              <a:rPr lang="he-IL" b="1" dirty="0"/>
              <a:t>פֵא, שֶׁרָאָה אֶת הַחֹד</a:t>
            </a:r>
            <a:r>
              <a:rPr lang="he-IL" b="1" dirty="0" err="1"/>
              <a:t>ֶשׁ </a:t>
            </a:r>
            <a:r>
              <a:rPr lang="he-IL" b="1" dirty="0"/>
              <a:t>בִּירוּשָׁלַיִ</a:t>
            </a:r>
            <a:r>
              <a:rPr lang="he-IL" b="1" dirty="0" err="1"/>
              <a:t>ם, </a:t>
            </a:r>
            <a:r>
              <a:rPr lang="he-IL" b="1" dirty="0"/>
              <a:t>הוּא וּבְנוֹ וִעַבְדּוֹ </a:t>
            </a:r>
            <a:r>
              <a:rPr lang="he-IL" b="1" dirty="0" err="1"/>
              <a:t>מְשֻׁ</a:t>
            </a:r>
            <a:r>
              <a:rPr lang="he-IL" b="1" dirty="0"/>
              <a:t>חְרָר, </a:t>
            </a:r>
            <a:endParaRPr lang="en-US" dirty="0"/>
          </a:p>
          <a:p>
            <a:r>
              <a:rPr lang="he-IL" b="1" dirty="0"/>
              <a:t>וְקִבּ</a:t>
            </a:r>
            <a:r>
              <a:rPr lang="he-IL" b="1" dirty="0" err="1"/>
              <a:t>ְלוּ הַכֹּה</a:t>
            </a:r>
            <a:r>
              <a:rPr lang="he-IL" b="1" dirty="0"/>
              <a:t>ֲנִים אוֹתו</a:t>
            </a:r>
            <a:r>
              <a:rPr lang="he-IL" b="1" dirty="0" err="1"/>
              <a:t>ֹ </a:t>
            </a:r>
            <a:r>
              <a:rPr lang="he-IL" b="1" dirty="0"/>
              <a:t>וְאֶ</a:t>
            </a:r>
            <a:r>
              <a:rPr lang="he-IL" b="1" dirty="0" err="1"/>
              <a:t>ת </a:t>
            </a:r>
            <a:r>
              <a:rPr lang="he-IL" b="1" dirty="0"/>
              <a:t>בְּנוֹ, וּפָסְלוּ אֶת עַבְדּוֹ. </a:t>
            </a:r>
            <a:endParaRPr lang="en-US" dirty="0"/>
          </a:p>
          <a:p>
            <a:r>
              <a:rPr lang="he-IL" b="1" dirty="0"/>
              <a:t>וּכְשֶבָּאוּ לִפְנֵי </a:t>
            </a:r>
            <a:r>
              <a:rPr lang="he-IL" b="1" dirty="0" err="1"/>
              <a:t>בֵי</a:t>
            </a:r>
            <a:r>
              <a:rPr lang="he-IL" b="1" dirty="0"/>
              <a:t>ת דִּין, קִבְּלוּ </a:t>
            </a:r>
            <a:r>
              <a:rPr lang="he-IL" b="1" dirty="0" err="1"/>
              <a:t>אוֹת</a:t>
            </a:r>
            <a:r>
              <a:rPr lang="he-IL" b="1" dirty="0"/>
              <a:t>וֹ</a:t>
            </a:r>
            <a:r>
              <a:rPr lang="he-IL" b="1" dirty="0" err="1"/>
              <a:t> </a:t>
            </a:r>
            <a:r>
              <a:rPr lang="he-IL" b="1" dirty="0"/>
              <a:t>וְאֶת עַבְדּוֹ, וּפָסְלוּ אֶת בְּנוֹ.</a:t>
            </a:r>
            <a:endParaRPr lang="en-US" dirty="0"/>
          </a:p>
          <a:p>
            <a:pPr algn="ctr"/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תרשים כאמד"ט</a:t>
            </a:r>
            <a:endParaRPr lang="he-IL" dirty="0"/>
          </a:p>
        </p:txBody>
      </p:sp>
      <p:pic>
        <p:nvPicPr>
          <p:cNvPr id="5" name="מציין מיקום של תמונה 4" descr="עמ 63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t="8338" b="8338"/>
          <a:stretch>
            <a:fillRect/>
          </a:stretch>
        </p:blipFill>
        <p:spPr>
          <a:xfrm>
            <a:off x="1115616" y="1052736"/>
            <a:ext cx="7333488" cy="5486400"/>
          </a:xfrm>
        </p:spPr>
      </p:pic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he-IL" dirty="0"/>
          </a:p>
        </p:txBody>
      </p:sp>
      <p:pic>
        <p:nvPicPr>
          <p:cNvPr id="29698" name="Picture 2" descr="C:\Users\צבי\Dropbox\צוות כותבי משנה\ה\רונית כיתה ה\מדריך למורה\תמונות ותרשימים\סמליל מבנה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96336" y="188640"/>
            <a:ext cx="1350264" cy="9357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399032"/>
          </a:xfrm>
        </p:spPr>
        <p:txBody>
          <a:bodyPr>
            <a:normAutofit/>
          </a:bodyPr>
          <a:lstStyle/>
          <a:p>
            <a:pPr algn="ctr"/>
            <a:r>
              <a:rPr lang="he-IL" sz="3600" dirty="0" smtClean="0"/>
              <a:t>הקשר בין הדעות ברישא לסיפור בסיפא</a:t>
            </a:r>
            <a:endParaRPr lang="he-IL" sz="3600" dirty="0"/>
          </a:p>
        </p:txBody>
      </p:sp>
      <p:sp>
        <p:nvSpPr>
          <p:cNvPr id="3" name="פינה מקופלת 2"/>
          <p:cNvSpPr/>
          <p:nvPr/>
        </p:nvSpPr>
        <p:spPr>
          <a:xfrm>
            <a:off x="755576" y="1988840"/>
            <a:ext cx="7488832" cy="4104456"/>
          </a:xfrm>
          <a:prstGeom prst="foldedCorner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he-IL" b="1" dirty="0"/>
              <a:t>אָב וּבְנ</a:t>
            </a:r>
            <a:r>
              <a:rPr lang="he-IL" b="1" dirty="0" err="1"/>
              <a:t>וֹ </a:t>
            </a:r>
            <a:r>
              <a:rPr lang="he-IL" b="1" dirty="0"/>
              <a:t>שֶׁרָאוּ אֶת הַחֹדֶשׁ, </a:t>
            </a:r>
            <a:r>
              <a:rPr lang="he-IL" b="1" dirty="0" err="1"/>
              <a:t>יֵלֵכו</a:t>
            </a:r>
            <a:r>
              <a:rPr lang="he-IL" b="1" dirty="0"/>
              <a:t>ּ. </a:t>
            </a:r>
            <a:endParaRPr lang="en-US" dirty="0"/>
          </a:p>
          <a:p>
            <a:r>
              <a:rPr lang="he-IL" b="1" dirty="0">
                <a:solidFill>
                  <a:schemeClr val="accent2">
                    <a:lumMod val="50000"/>
                  </a:schemeClr>
                </a:solidFill>
              </a:rPr>
              <a:t>לֹא </a:t>
            </a:r>
            <a:r>
              <a:rPr lang="he-IL" b="1" dirty="0" err="1">
                <a:solidFill>
                  <a:schemeClr val="accent2">
                    <a:lumMod val="50000"/>
                  </a:schemeClr>
                </a:solidFill>
              </a:rPr>
              <a:t>שֶׁמִּצְטָרְפ</a:t>
            </a:r>
            <a:r>
              <a:rPr lang="he-IL" b="1" dirty="0">
                <a:solidFill>
                  <a:schemeClr val="accent2">
                    <a:lumMod val="50000"/>
                  </a:schemeClr>
                </a:solidFill>
              </a:rPr>
              <a:t>ִין זֶה עִם זֶה, אֶלָּא </a:t>
            </a:r>
            <a:r>
              <a:rPr lang="he-IL" b="1" dirty="0" err="1">
                <a:solidFill>
                  <a:schemeClr val="accent2">
                    <a:lumMod val="50000"/>
                  </a:schemeClr>
                </a:solidFill>
              </a:rPr>
              <a:t>שֶׁ</a:t>
            </a:r>
            <a:r>
              <a:rPr lang="he-IL" b="1" dirty="0">
                <a:solidFill>
                  <a:schemeClr val="accent2">
                    <a:lumMod val="50000"/>
                  </a:schemeClr>
                </a:solidFill>
              </a:rPr>
              <a:t>אִם יִפָּסֵל </a:t>
            </a:r>
            <a:r>
              <a:rPr lang="he-IL" b="1" dirty="0" err="1">
                <a:solidFill>
                  <a:schemeClr val="accent2">
                    <a:lumMod val="50000"/>
                  </a:schemeClr>
                </a:solidFill>
              </a:rPr>
              <a:t>אֶח</a:t>
            </a:r>
            <a:r>
              <a:rPr lang="he-IL" b="1" dirty="0">
                <a:solidFill>
                  <a:schemeClr val="accent2">
                    <a:lumMod val="50000"/>
                  </a:schemeClr>
                </a:solidFill>
              </a:rPr>
              <a:t>ָד מֵהֶן</a:t>
            </a:r>
            <a:r>
              <a:rPr lang="he-IL" b="1" dirty="0" err="1">
                <a:solidFill>
                  <a:schemeClr val="accent2">
                    <a:lumMod val="50000"/>
                  </a:schemeClr>
                </a:solidFill>
              </a:rPr>
              <a:t>, </a:t>
            </a:r>
            <a:r>
              <a:rPr lang="he-IL" b="1" dirty="0">
                <a:solidFill>
                  <a:schemeClr val="accent2">
                    <a:lumMod val="50000"/>
                  </a:schemeClr>
                </a:solidFill>
              </a:rPr>
              <a:t>יִצְטָרֵף </a:t>
            </a:r>
            <a:r>
              <a:rPr lang="he-IL" b="1" dirty="0" err="1">
                <a:solidFill>
                  <a:schemeClr val="accent2">
                    <a:lumMod val="50000"/>
                  </a:schemeClr>
                </a:solidFill>
              </a:rPr>
              <a:t>הַשּ</a:t>
            </a:r>
            <a:r>
              <a:rPr lang="he-IL" b="1" dirty="0">
                <a:solidFill>
                  <a:schemeClr val="accent2">
                    <a:lumMod val="50000"/>
                  </a:schemeClr>
                </a:solidFill>
              </a:rPr>
              <a:t>ֵׁנִי </a:t>
            </a:r>
            <a:r>
              <a:rPr lang="he-IL" b="1" dirty="0" err="1">
                <a:solidFill>
                  <a:schemeClr val="accent2">
                    <a:lumMod val="50000"/>
                  </a:schemeClr>
                </a:solidFill>
              </a:rPr>
              <a:t>עִ</a:t>
            </a:r>
            <a:r>
              <a:rPr lang="he-IL" b="1" dirty="0">
                <a:solidFill>
                  <a:schemeClr val="accent2">
                    <a:lumMod val="50000"/>
                  </a:schemeClr>
                </a:solidFill>
              </a:rPr>
              <a:t>ם אַחֵר. </a:t>
            </a: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he-IL" b="1" dirty="0"/>
              <a:t>רַבִּי שִׁמְעוֹן </a:t>
            </a:r>
            <a:r>
              <a:rPr lang="he-IL" b="1" dirty="0" err="1"/>
              <a:t>אוֹמ</a:t>
            </a:r>
            <a:r>
              <a:rPr lang="he-IL" b="1" dirty="0"/>
              <a:t>ֵר: </a:t>
            </a:r>
            <a:endParaRPr lang="en-US" dirty="0"/>
          </a:p>
          <a:p>
            <a:r>
              <a:rPr lang="he-IL" b="1" dirty="0">
                <a:solidFill>
                  <a:schemeClr val="accent6">
                    <a:lumMod val="50000"/>
                  </a:schemeClr>
                </a:solidFill>
              </a:rPr>
              <a:t>אָב וּבְנוֹ </a:t>
            </a:r>
            <a:r>
              <a:rPr lang="he-IL" b="1" dirty="0" err="1">
                <a:solidFill>
                  <a:schemeClr val="accent6">
                    <a:lumMod val="50000"/>
                  </a:schemeClr>
                </a:solidFill>
              </a:rPr>
              <a:t>וְכ</a:t>
            </a:r>
            <a:r>
              <a:rPr lang="he-IL" b="1" dirty="0">
                <a:solidFill>
                  <a:schemeClr val="accent6">
                    <a:lumMod val="50000"/>
                  </a:schemeClr>
                </a:solidFill>
              </a:rPr>
              <a:t>ל </a:t>
            </a:r>
            <a:r>
              <a:rPr lang="he-IL" b="1" dirty="0" err="1">
                <a:solidFill>
                  <a:schemeClr val="accent6">
                    <a:lumMod val="50000"/>
                  </a:schemeClr>
                </a:solidFill>
              </a:rPr>
              <a:t>הַקְּרו</a:t>
            </a:r>
            <a:r>
              <a:rPr lang="he-IL" b="1" dirty="0">
                <a:solidFill>
                  <a:schemeClr val="accent6">
                    <a:lumMod val="50000"/>
                  </a:schemeClr>
                </a:solidFill>
              </a:rPr>
              <a:t>ֹבִין, </a:t>
            </a:r>
            <a:r>
              <a:rPr lang="he-IL" b="1" dirty="0" err="1">
                <a:solidFill>
                  <a:schemeClr val="accent6">
                    <a:lumMod val="50000"/>
                  </a:schemeClr>
                </a:solidFill>
              </a:rPr>
              <a:t>כְּשֵׁרִ</a:t>
            </a:r>
            <a:r>
              <a:rPr lang="he-IL" b="1" dirty="0">
                <a:solidFill>
                  <a:schemeClr val="accent6">
                    <a:lumMod val="50000"/>
                  </a:schemeClr>
                </a:solidFill>
              </a:rPr>
              <a:t>ין לְעֵדוּת הַחֹדֶשׁ. </a:t>
            </a:r>
            <a:endParaRPr lang="en-US" dirty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he-IL" b="1" dirty="0"/>
              <a:t>אָמַר רַבּ</a:t>
            </a:r>
            <a:r>
              <a:rPr lang="he-IL" b="1" dirty="0" err="1"/>
              <a:t>ִי </a:t>
            </a:r>
            <a:r>
              <a:rPr lang="he-IL" b="1" dirty="0"/>
              <a:t>יוֹסֵי: </a:t>
            </a:r>
            <a:endParaRPr lang="en-US" dirty="0"/>
          </a:p>
          <a:p>
            <a:r>
              <a:rPr lang="he-IL" b="1" dirty="0"/>
              <a:t>מַעֲשֶׂה בְטוֹבִיָּה </a:t>
            </a:r>
            <a:r>
              <a:rPr lang="he-IL" b="1" dirty="0" err="1"/>
              <a:t>הָרוֹ</a:t>
            </a:r>
            <a:r>
              <a:rPr lang="he-IL" b="1" dirty="0"/>
              <a:t>פֵא, שֶׁרָאָה אֶת הַחֹד</a:t>
            </a:r>
            <a:r>
              <a:rPr lang="he-IL" b="1" dirty="0" err="1"/>
              <a:t>ֶשׁ </a:t>
            </a:r>
            <a:r>
              <a:rPr lang="he-IL" b="1" dirty="0"/>
              <a:t>בִּירוּשָׁלַיִ</a:t>
            </a:r>
            <a:r>
              <a:rPr lang="he-IL" b="1" dirty="0" err="1"/>
              <a:t>ם, </a:t>
            </a:r>
            <a:r>
              <a:rPr lang="he-IL" b="1" dirty="0"/>
              <a:t>הוּא וּבְנוֹ וִעַבְדּוֹ </a:t>
            </a:r>
            <a:r>
              <a:rPr lang="he-IL" b="1" dirty="0" err="1"/>
              <a:t>מְשֻׁ</a:t>
            </a:r>
            <a:r>
              <a:rPr lang="he-IL" b="1" dirty="0"/>
              <a:t>חְרָר, </a:t>
            </a:r>
            <a:endParaRPr lang="en-US" dirty="0"/>
          </a:p>
          <a:p>
            <a:r>
              <a:rPr lang="he-IL" b="1" dirty="0">
                <a:solidFill>
                  <a:schemeClr val="accent6">
                    <a:lumMod val="50000"/>
                  </a:schemeClr>
                </a:solidFill>
              </a:rPr>
              <a:t>וְקִבּ</a:t>
            </a:r>
            <a:r>
              <a:rPr lang="he-IL" b="1" dirty="0" err="1">
                <a:solidFill>
                  <a:schemeClr val="accent6">
                    <a:lumMod val="50000"/>
                  </a:schemeClr>
                </a:solidFill>
              </a:rPr>
              <a:t>ְלוּ הַכֹּה</a:t>
            </a:r>
            <a:r>
              <a:rPr lang="he-IL" b="1" dirty="0">
                <a:solidFill>
                  <a:schemeClr val="accent6">
                    <a:lumMod val="50000"/>
                  </a:schemeClr>
                </a:solidFill>
              </a:rPr>
              <a:t>ֲנִים אוֹתו</a:t>
            </a:r>
            <a:r>
              <a:rPr lang="he-IL" b="1" dirty="0" err="1">
                <a:solidFill>
                  <a:schemeClr val="accent6">
                    <a:lumMod val="50000"/>
                  </a:schemeClr>
                </a:solidFill>
              </a:rPr>
              <a:t>ֹ </a:t>
            </a:r>
            <a:r>
              <a:rPr lang="he-IL" b="1" dirty="0">
                <a:solidFill>
                  <a:schemeClr val="accent6">
                    <a:lumMod val="50000"/>
                  </a:schemeClr>
                </a:solidFill>
              </a:rPr>
              <a:t>וְאֶ</a:t>
            </a:r>
            <a:r>
              <a:rPr lang="he-IL" b="1" dirty="0" err="1">
                <a:solidFill>
                  <a:schemeClr val="accent6">
                    <a:lumMod val="50000"/>
                  </a:schemeClr>
                </a:solidFill>
              </a:rPr>
              <a:t>ת </a:t>
            </a:r>
            <a:r>
              <a:rPr lang="he-IL" b="1" dirty="0">
                <a:solidFill>
                  <a:schemeClr val="accent6">
                    <a:lumMod val="50000"/>
                  </a:schemeClr>
                </a:solidFill>
              </a:rPr>
              <a:t>בְּנוֹ, וּפָסְלוּ אֶת עַבְדּוֹ</a:t>
            </a:r>
            <a:r>
              <a:rPr lang="he-IL" b="1" dirty="0"/>
              <a:t>. </a:t>
            </a:r>
            <a:endParaRPr lang="en-US" dirty="0"/>
          </a:p>
          <a:p>
            <a:r>
              <a:rPr lang="he-IL" b="1" dirty="0">
                <a:solidFill>
                  <a:schemeClr val="accent2">
                    <a:lumMod val="50000"/>
                  </a:schemeClr>
                </a:solidFill>
              </a:rPr>
              <a:t>וּכְשֶבָּאוּ לִפְנֵי </a:t>
            </a:r>
            <a:r>
              <a:rPr lang="he-IL" b="1" dirty="0" err="1">
                <a:solidFill>
                  <a:schemeClr val="accent2">
                    <a:lumMod val="50000"/>
                  </a:schemeClr>
                </a:solidFill>
              </a:rPr>
              <a:t>בֵי</a:t>
            </a:r>
            <a:r>
              <a:rPr lang="he-IL" b="1" dirty="0">
                <a:solidFill>
                  <a:schemeClr val="accent2">
                    <a:lumMod val="50000"/>
                  </a:schemeClr>
                </a:solidFill>
              </a:rPr>
              <a:t>ת דִּין, קִבְּלוּ </a:t>
            </a:r>
            <a:r>
              <a:rPr lang="he-IL" b="1" dirty="0" err="1">
                <a:solidFill>
                  <a:schemeClr val="accent2">
                    <a:lumMod val="50000"/>
                  </a:schemeClr>
                </a:solidFill>
              </a:rPr>
              <a:t>אוֹת</a:t>
            </a:r>
            <a:r>
              <a:rPr lang="he-IL" b="1" dirty="0">
                <a:solidFill>
                  <a:schemeClr val="accent2">
                    <a:lumMod val="50000"/>
                  </a:schemeClr>
                </a:solidFill>
              </a:rPr>
              <a:t>וֹ</a:t>
            </a:r>
            <a:r>
              <a:rPr lang="he-IL" b="1" dirty="0" err="1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he-IL" b="1" dirty="0">
                <a:solidFill>
                  <a:schemeClr val="accent2">
                    <a:lumMod val="50000"/>
                  </a:schemeClr>
                </a:solidFill>
              </a:rPr>
              <a:t>וְאֶת עַבְדּוֹ, וּפָסְלוּ אֶת בְּנוֹ.</a:t>
            </a: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  <a:p>
            <a:pPr algn="ctr"/>
            <a:endParaRPr lang="he-IL" dirty="0"/>
          </a:p>
        </p:txBody>
      </p:sp>
      <p:pic>
        <p:nvPicPr>
          <p:cNvPr id="30722" name="Picture 2" descr="C:\Users\צבי\Dropbox\צוות כותבי משנה\ה\רונית כיתה ה\מדריך למורה\תמונות ותרשימים\סמליל הבנה ופרשנות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948264" y="332656"/>
            <a:ext cx="1959864" cy="9357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התלהבות">
  <a:themeElements>
    <a:clrScheme name="בית יציקה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התלהבות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התלהבות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15</TotalTime>
  <Words>187</Words>
  <Application>Microsoft Office PowerPoint</Application>
  <PresentationFormat>‫הצגה על המסך (4:3)</PresentationFormat>
  <Paragraphs>21</Paragraphs>
  <Slides>4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4</vt:i4>
      </vt:variant>
    </vt:vector>
  </HeadingPairs>
  <TitlesOfParts>
    <vt:vector size="5" baseType="lpstr">
      <vt:lpstr>התלהבות</vt:lpstr>
      <vt:lpstr>יחידה 8: ראש השנה פרק א משנה ז</vt:lpstr>
      <vt:lpstr>פרק א משנה ז</vt:lpstr>
      <vt:lpstr>תרשים כאמד"ט</vt:lpstr>
      <vt:lpstr>הקשר בין הדעות ברישא לסיפור בסיפא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יחידה 8: ראש השנה פרק א משנה ז</dc:title>
  <dc:creator>רונית דרור</dc:creator>
  <cp:lastModifiedBy>רונית דרור </cp:lastModifiedBy>
  <cp:revision>2</cp:revision>
  <dcterms:created xsi:type="dcterms:W3CDTF">2015-10-28T12:52:31Z</dcterms:created>
  <dcterms:modified xsi:type="dcterms:W3CDTF">2015-10-28T13:07:45Z</dcterms:modified>
</cp:coreProperties>
</file>